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handoutMasterIdLst>
    <p:handoutMasterId r:id="rId35"/>
  </p:handoutMasterIdLst>
  <p:sldIdLst>
    <p:sldId id="257" r:id="rId2"/>
    <p:sldId id="291" r:id="rId3"/>
    <p:sldId id="284" r:id="rId4"/>
    <p:sldId id="285" r:id="rId5"/>
    <p:sldId id="286" r:id="rId6"/>
    <p:sldId id="288" r:id="rId7"/>
    <p:sldId id="289" r:id="rId8"/>
    <p:sldId id="290" r:id="rId9"/>
    <p:sldId id="287" r:id="rId10"/>
    <p:sldId id="292" r:id="rId11"/>
    <p:sldId id="258" r:id="rId12"/>
    <p:sldId id="260" r:id="rId13"/>
    <p:sldId id="261" r:id="rId14"/>
    <p:sldId id="262" r:id="rId15"/>
    <p:sldId id="264" r:id="rId16"/>
    <p:sldId id="266" r:id="rId17"/>
    <p:sldId id="268" r:id="rId18"/>
    <p:sldId id="269" r:id="rId19"/>
    <p:sldId id="272" r:id="rId20"/>
    <p:sldId id="271" r:id="rId21"/>
    <p:sldId id="273" r:id="rId22"/>
    <p:sldId id="274" r:id="rId23"/>
    <p:sldId id="275" r:id="rId24"/>
    <p:sldId id="265" r:id="rId25"/>
    <p:sldId id="277" r:id="rId26"/>
    <p:sldId id="280" r:id="rId27"/>
    <p:sldId id="278" r:id="rId28"/>
    <p:sldId id="279" r:id="rId29"/>
    <p:sldId id="282" r:id="rId30"/>
    <p:sldId id="283" r:id="rId31"/>
    <p:sldId id="293" r:id="rId32"/>
    <p:sldId id="259" r:id="rId33"/>
  </p:sldIdLst>
  <p:sldSz cx="9144000" cy="51847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3">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6463"/>
    <a:srgbClr val="651D32"/>
    <a:srgbClr val="CFCDC9"/>
    <a:srgbClr val="E7E7E5"/>
    <a:srgbClr val="BA0C2F"/>
    <a:srgbClr val="FFFFFF"/>
    <a:srgbClr val="002F6C"/>
    <a:srgbClr val="0067B9"/>
    <a:srgbClr val="A7C6E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2" autoAdjust="0"/>
    <p:restoredTop sz="99841" autoAdjust="0"/>
  </p:normalViewPr>
  <p:slideViewPr>
    <p:cSldViewPr snapToGrid="0" snapToObjects="1">
      <p:cViewPr varScale="1">
        <p:scale>
          <a:sx n="103" d="100"/>
          <a:sy n="103" d="100"/>
        </p:scale>
        <p:origin x="48" y="96"/>
      </p:cViewPr>
      <p:guideLst>
        <p:guide orient="horz" pos="1633"/>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B9D0E1-EF8B-4987-B7A3-6E87FD79E566}" type="doc">
      <dgm:prSet loTypeId="urn:microsoft.com/office/officeart/2016/7/layout/RepeatingBendingProcessNew" loCatId="process" qsTypeId="urn:microsoft.com/office/officeart/2005/8/quickstyle/simple1" qsCatId="simple" csTypeId="urn:microsoft.com/office/officeart/2005/8/colors/accent3_2" csCatId="accent3" phldr="1"/>
      <dgm:spPr/>
      <dgm:t>
        <a:bodyPr/>
        <a:lstStyle/>
        <a:p>
          <a:endParaRPr lang="uk-UA"/>
        </a:p>
      </dgm:t>
    </dgm:pt>
    <dgm:pt modelId="{B1599CED-13B6-4A27-B6DD-CE4592273B64}">
      <dgm:prSet/>
      <dgm:spPr/>
      <dgm:t>
        <a:bodyPr/>
        <a:lstStyle/>
        <a:p>
          <a:r>
            <a:rPr lang="uk-UA" b="1" i="0" dirty="0"/>
            <a:t>2. Споживач звертається до Учасника ринку зі зверненням/ скаргою/ претензією.</a:t>
          </a:r>
          <a:endParaRPr lang="ru-UA" dirty="0"/>
        </a:p>
      </dgm:t>
    </dgm:pt>
    <dgm:pt modelId="{8F0CACE6-1716-4B54-B44E-134F455D9A75}" type="parTrans" cxnId="{1E692599-25AB-4873-A5E8-B8E474C6B5D6}">
      <dgm:prSet/>
      <dgm:spPr/>
      <dgm:t>
        <a:bodyPr/>
        <a:lstStyle/>
        <a:p>
          <a:endParaRPr lang="uk-UA"/>
        </a:p>
      </dgm:t>
    </dgm:pt>
    <dgm:pt modelId="{2960AC3A-FCB9-44D7-AAB2-FF8D6A1B6411}" type="sibTrans" cxnId="{1E692599-25AB-4873-A5E8-B8E474C6B5D6}">
      <dgm:prSet/>
      <dgm:spPr/>
      <dgm:t>
        <a:bodyPr/>
        <a:lstStyle/>
        <a:p>
          <a:endParaRPr lang="uk-UA" dirty="0"/>
        </a:p>
      </dgm:t>
    </dgm:pt>
    <dgm:pt modelId="{14EB9F2B-5766-4C34-A074-97888AA54D87}">
      <dgm:prSet/>
      <dgm:spPr/>
      <dgm:t>
        <a:bodyPr/>
        <a:lstStyle/>
        <a:p>
          <a:r>
            <a:rPr lang="uk-UA" b="1" i="0" dirty="0"/>
            <a:t>3. Учасник ринку не має права відмовити у розгляді. Термін усунення порушення – </a:t>
          </a:r>
          <a:br>
            <a:rPr lang="uk-UA" b="1" i="0" dirty="0"/>
          </a:br>
          <a:r>
            <a:rPr lang="uk-UA" b="1" i="0" dirty="0"/>
            <a:t>30 календарних днів.</a:t>
          </a:r>
          <a:endParaRPr lang="ru-UA" dirty="0"/>
        </a:p>
      </dgm:t>
    </dgm:pt>
    <dgm:pt modelId="{EFD88A67-B0D8-4D49-B45E-7CAD1E8BA042}" type="parTrans" cxnId="{A9E18393-DA22-4584-BD20-5E9E13E2160B}">
      <dgm:prSet/>
      <dgm:spPr/>
      <dgm:t>
        <a:bodyPr/>
        <a:lstStyle/>
        <a:p>
          <a:endParaRPr lang="uk-UA"/>
        </a:p>
      </dgm:t>
    </dgm:pt>
    <dgm:pt modelId="{9B4D978A-E74A-4BC4-AB08-9644DA120CFB}" type="sibTrans" cxnId="{A9E18393-DA22-4584-BD20-5E9E13E2160B}">
      <dgm:prSet/>
      <dgm:spPr/>
      <dgm:t>
        <a:bodyPr/>
        <a:lstStyle/>
        <a:p>
          <a:endParaRPr lang="uk-UA" dirty="0"/>
        </a:p>
      </dgm:t>
    </dgm:pt>
    <dgm:pt modelId="{177AD8A5-0D82-4F0E-9458-B0D50886F583}">
      <dgm:prSet/>
      <dgm:spPr/>
      <dgm:t>
        <a:bodyPr/>
        <a:lstStyle/>
        <a:p>
          <a:r>
            <a:rPr lang="uk-UA" b="1" i="0" dirty="0"/>
            <a:t>4. Споживач звертається до НКРЕКП у разі незгоди з рішенням Учасника ринку  - протягом 1 місяця з дня його отримання.</a:t>
          </a:r>
          <a:endParaRPr lang="ru-UA" dirty="0"/>
        </a:p>
      </dgm:t>
    </dgm:pt>
    <dgm:pt modelId="{3FD75632-8137-41AA-991A-D29AF90509C1}" type="parTrans" cxnId="{BEC816C7-634F-41B8-A4A6-4A9A9C97AD3B}">
      <dgm:prSet/>
      <dgm:spPr/>
      <dgm:t>
        <a:bodyPr/>
        <a:lstStyle/>
        <a:p>
          <a:endParaRPr lang="uk-UA"/>
        </a:p>
      </dgm:t>
    </dgm:pt>
    <dgm:pt modelId="{44D4971D-9537-431F-9612-4EBCA993C7DD}" type="sibTrans" cxnId="{BEC816C7-634F-41B8-A4A6-4A9A9C97AD3B}">
      <dgm:prSet/>
      <dgm:spPr/>
      <dgm:t>
        <a:bodyPr/>
        <a:lstStyle/>
        <a:p>
          <a:endParaRPr lang="uk-UA" dirty="0"/>
        </a:p>
      </dgm:t>
    </dgm:pt>
    <dgm:pt modelId="{501E72A3-CB06-40A7-877F-73CDB51F565B}">
      <dgm:prSet/>
      <dgm:spPr/>
      <dgm:t>
        <a:bodyPr/>
        <a:lstStyle/>
        <a:p>
          <a:r>
            <a:rPr lang="uk-UA" b="1" i="0" dirty="0"/>
            <a:t>5. У разі незгоди з рішенням НКРЕКП, Споживач може звертатися до Суду щодо оскарження такого рішення.</a:t>
          </a:r>
          <a:endParaRPr lang="ru-UA" dirty="0"/>
        </a:p>
      </dgm:t>
    </dgm:pt>
    <dgm:pt modelId="{75033CD2-8181-40D3-8EF3-69BB2F283374}" type="parTrans" cxnId="{C441E7A0-EA00-4B4F-A46E-BFA631E6A2D6}">
      <dgm:prSet/>
      <dgm:spPr/>
      <dgm:t>
        <a:bodyPr/>
        <a:lstStyle/>
        <a:p>
          <a:endParaRPr lang="uk-UA"/>
        </a:p>
      </dgm:t>
    </dgm:pt>
    <dgm:pt modelId="{6B0FF2B0-DD69-47A4-A35C-4EC25421F65B}" type="sibTrans" cxnId="{C441E7A0-EA00-4B4F-A46E-BFA631E6A2D6}">
      <dgm:prSet/>
      <dgm:spPr/>
      <dgm:t>
        <a:bodyPr/>
        <a:lstStyle/>
        <a:p>
          <a:endParaRPr lang="uk-UA"/>
        </a:p>
      </dgm:t>
    </dgm:pt>
    <dgm:pt modelId="{984BB0FC-7AD6-46B6-A18F-5CA1C4A0AD02}">
      <dgm:prSet/>
      <dgm:spPr/>
      <dgm:t>
        <a:bodyPr/>
        <a:lstStyle/>
        <a:p>
          <a:r>
            <a:rPr lang="uk-UA" b="1" dirty="0"/>
            <a:t>1. Виникнення спірної ситуації/ незгоди Споживача </a:t>
          </a:r>
          <a:br>
            <a:rPr lang="uk-UA" b="1" dirty="0"/>
          </a:br>
          <a:r>
            <a:rPr lang="uk-UA" dirty="0"/>
            <a:t>(на прикладі відносин між Споживачем електричної енергії та Учасником ринку)</a:t>
          </a:r>
          <a:endParaRPr lang="ru-UA" dirty="0"/>
        </a:p>
      </dgm:t>
    </dgm:pt>
    <dgm:pt modelId="{650D06E0-5805-4461-B42F-F31F8CE017C8}" type="parTrans" cxnId="{CF3C8838-4F18-4340-8AEB-0FB30D489320}">
      <dgm:prSet/>
      <dgm:spPr/>
      <dgm:t>
        <a:bodyPr/>
        <a:lstStyle/>
        <a:p>
          <a:endParaRPr lang="uk-UA"/>
        </a:p>
      </dgm:t>
    </dgm:pt>
    <dgm:pt modelId="{E94AF0E1-C137-40E4-9EDD-A2876AFE3AB5}" type="sibTrans" cxnId="{CF3C8838-4F18-4340-8AEB-0FB30D489320}">
      <dgm:prSet/>
      <dgm:spPr/>
      <dgm:t>
        <a:bodyPr/>
        <a:lstStyle/>
        <a:p>
          <a:endParaRPr lang="uk-UA" dirty="0"/>
        </a:p>
      </dgm:t>
    </dgm:pt>
    <dgm:pt modelId="{E0DE9AA8-3D7A-4675-B22F-773E9794D214}" type="pres">
      <dgm:prSet presAssocID="{6BB9D0E1-EF8B-4987-B7A3-6E87FD79E566}" presName="Name0" presStyleCnt="0">
        <dgm:presLayoutVars>
          <dgm:dir/>
          <dgm:resizeHandles val="exact"/>
        </dgm:presLayoutVars>
      </dgm:prSet>
      <dgm:spPr/>
    </dgm:pt>
    <dgm:pt modelId="{06E56F5A-4D30-42D7-91EE-334C2E3BE89F}" type="pres">
      <dgm:prSet presAssocID="{984BB0FC-7AD6-46B6-A18F-5CA1C4A0AD02}" presName="node" presStyleLbl="node1" presStyleIdx="0" presStyleCnt="5">
        <dgm:presLayoutVars>
          <dgm:bulletEnabled val="1"/>
        </dgm:presLayoutVars>
      </dgm:prSet>
      <dgm:spPr/>
    </dgm:pt>
    <dgm:pt modelId="{E7C2ECB9-D8BD-4833-8AAD-5EBF33F2B678}" type="pres">
      <dgm:prSet presAssocID="{E94AF0E1-C137-40E4-9EDD-A2876AFE3AB5}" presName="sibTrans" presStyleLbl="sibTrans1D1" presStyleIdx="0" presStyleCnt="4"/>
      <dgm:spPr/>
    </dgm:pt>
    <dgm:pt modelId="{C7ED031E-AB18-42C9-9723-7141B77516C6}" type="pres">
      <dgm:prSet presAssocID="{E94AF0E1-C137-40E4-9EDD-A2876AFE3AB5}" presName="connectorText" presStyleLbl="sibTrans1D1" presStyleIdx="0" presStyleCnt="4"/>
      <dgm:spPr/>
    </dgm:pt>
    <dgm:pt modelId="{3D5CDA58-2E31-4E06-9B31-6EA490FC3293}" type="pres">
      <dgm:prSet presAssocID="{B1599CED-13B6-4A27-B6DD-CE4592273B64}" presName="node" presStyleLbl="node1" presStyleIdx="1" presStyleCnt="5">
        <dgm:presLayoutVars>
          <dgm:bulletEnabled val="1"/>
        </dgm:presLayoutVars>
      </dgm:prSet>
      <dgm:spPr/>
    </dgm:pt>
    <dgm:pt modelId="{BCADC7C8-E457-4A6A-A4B9-96902DBB3637}" type="pres">
      <dgm:prSet presAssocID="{2960AC3A-FCB9-44D7-AAB2-FF8D6A1B6411}" presName="sibTrans" presStyleLbl="sibTrans1D1" presStyleIdx="1" presStyleCnt="4"/>
      <dgm:spPr/>
    </dgm:pt>
    <dgm:pt modelId="{BC976B5D-A4FB-4580-A0A1-8653C1FB3654}" type="pres">
      <dgm:prSet presAssocID="{2960AC3A-FCB9-44D7-AAB2-FF8D6A1B6411}" presName="connectorText" presStyleLbl="sibTrans1D1" presStyleIdx="1" presStyleCnt="4"/>
      <dgm:spPr/>
    </dgm:pt>
    <dgm:pt modelId="{C08A598E-36FA-4E76-AC22-623801169A1E}" type="pres">
      <dgm:prSet presAssocID="{14EB9F2B-5766-4C34-A074-97888AA54D87}" presName="node" presStyleLbl="node1" presStyleIdx="2" presStyleCnt="5">
        <dgm:presLayoutVars>
          <dgm:bulletEnabled val="1"/>
        </dgm:presLayoutVars>
      </dgm:prSet>
      <dgm:spPr/>
    </dgm:pt>
    <dgm:pt modelId="{B35BCD74-1F98-4476-9474-97DC42A745AA}" type="pres">
      <dgm:prSet presAssocID="{9B4D978A-E74A-4BC4-AB08-9644DA120CFB}" presName="sibTrans" presStyleLbl="sibTrans1D1" presStyleIdx="2" presStyleCnt="4"/>
      <dgm:spPr/>
    </dgm:pt>
    <dgm:pt modelId="{70651D1A-48AD-41C4-9A9E-4143AEBBB3D6}" type="pres">
      <dgm:prSet presAssocID="{9B4D978A-E74A-4BC4-AB08-9644DA120CFB}" presName="connectorText" presStyleLbl="sibTrans1D1" presStyleIdx="2" presStyleCnt="4"/>
      <dgm:spPr/>
    </dgm:pt>
    <dgm:pt modelId="{BA42E1F5-517B-4BEA-B552-66E346F6E9F7}" type="pres">
      <dgm:prSet presAssocID="{177AD8A5-0D82-4F0E-9458-B0D50886F583}" presName="node" presStyleLbl="node1" presStyleIdx="3" presStyleCnt="5">
        <dgm:presLayoutVars>
          <dgm:bulletEnabled val="1"/>
        </dgm:presLayoutVars>
      </dgm:prSet>
      <dgm:spPr/>
    </dgm:pt>
    <dgm:pt modelId="{14D13F66-E0E2-41A1-A0CB-C8BCD0174FAF}" type="pres">
      <dgm:prSet presAssocID="{44D4971D-9537-431F-9612-4EBCA993C7DD}" presName="sibTrans" presStyleLbl="sibTrans1D1" presStyleIdx="3" presStyleCnt="4"/>
      <dgm:spPr/>
    </dgm:pt>
    <dgm:pt modelId="{F53DC2FC-AEE6-4315-9B43-0E0374C2CDDD}" type="pres">
      <dgm:prSet presAssocID="{44D4971D-9537-431F-9612-4EBCA993C7DD}" presName="connectorText" presStyleLbl="sibTrans1D1" presStyleIdx="3" presStyleCnt="4"/>
      <dgm:spPr/>
    </dgm:pt>
    <dgm:pt modelId="{B818CC16-02E8-4B81-B0AE-EA43F6108D13}" type="pres">
      <dgm:prSet presAssocID="{501E72A3-CB06-40A7-877F-73CDB51F565B}" presName="node" presStyleLbl="node1" presStyleIdx="4" presStyleCnt="5">
        <dgm:presLayoutVars>
          <dgm:bulletEnabled val="1"/>
        </dgm:presLayoutVars>
      </dgm:prSet>
      <dgm:spPr/>
    </dgm:pt>
  </dgm:ptLst>
  <dgm:cxnLst>
    <dgm:cxn modelId="{A145FB0B-0FC0-4372-B307-C32262C45112}" type="presOf" srcId="{E94AF0E1-C137-40E4-9EDD-A2876AFE3AB5}" destId="{E7C2ECB9-D8BD-4833-8AAD-5EBF33F2B678}" srcOrd="0" destOrd="0" presId="urn:microsoft.com/office/officeart/2016/7/layout/RepeatingBendingProcessNew"/>
    <dgm:cxn modelId="{B797F815-8584-4C0D-9795-EABEDD506356}" type="presOf" srcId="{B1599CED-13B6-4A27-B6DD-CE4592273B64}" destId="{3D5CDA58-2E31-4E06-9B31-6EA490FC3293}" srcOrd="0" destOrd="0" presId="urn:microsoft.com/office/officeart/2016/7/layout/RepeatingBendingProcessNew"/>
    <dgm:cxn modelId="{CF3C8838-4F18-4340-8AEB-0FB30D489320}" srcId="{6BB9D0E1-EF8B-4987-B7A3-6E87FD79E566}" destId="{984BB0FC-7AD6-46B6-A18F-5CA1C4A0AD02}" srcOrd="0" destOrd="0" parTransId="{650D06E0-5805-4461-B42F-F31F8CE017C8}" sibTransId="{E94AF0E1-C137-40E4-9EDD-A2876AFE3AB5}"/>
    <dgm:cxn modelId="{5277363F-F9DD-447E-9081-88323EA1F08E}" type="presOf" srcId="{9B4D978A-E74A-4BC4-AB08-9644DA120CFB}" destId="{B35BCD74-1F98-4476-9474-97DC42A745AA}" srcOrd="0" destOrd="0" presId="urn:microsoft.com/office/officeart/2016/7/layout/RepeatingBendingProcessNew"/>
    <dgm:cxn modelId="{63DEF267-01B3-4168-9B60-3BFDFBCBECC8}" type="presOf" srcId="{2960AC3A-FCB9-44D7-AAB2-FF8D6A1B6411}" destId="{BC976B5D-A4FB-4580-A0A1-8653C1FB3654}" srcOrd="1" destOrd="0" presId="urn:microsoft.com/office/officeart/2016/7/layout/RepeatingBendingProcessNew"/>
    <dgm:cxn modelId="{51E7AD4B-D033-4050-99FB-D07EB36DDC55}" type="presOf" srcId="{44D4971D-9537-431F-9612-4EBCA993C7DD}" destId="{14D13F66-E0E2-41A1-A0CB-C8BCD0174FAF}" srcOrd="0" destOrd="0" presId="urn:microsoft.com/office/officeart/2016/7/layout/RepeatingBendingProcessNew"/>
    <dgm:cxn modelId="{4228004E-53F1-450C-9BE7-85D5485FBAE9}" type="presOf" srcId="{177AD8A5-0D82-4F0E-9458-B0D50886F583}" destId="{BA42E1F5-517B-4BEA-B552-66E346F6E9F7}" srcOrd="0" destOrd="0" presId="urn:microsoft.com/office/officeart/2016/7/layout/RepeatingBendingProcessNew"/>
    <dgm:cxn modelId="{A259FD7C-E685-4FC7-84F2-028929268596}" type="presOf" srcId="{6BB9D0E1-EF8B-4987-B7A3-6E87FD79E566}" destId="{E0DE9AA8-3D7A-4675-B22F-773E9794D214}" srcOrd="0" destOrd="0" presId="urn:microsoft.com/office/officeart/2016/7/layout/RepeatingBendingProcessNew"/>
    <dgm:cxn modelId="{E91B2990-DCA4-433D-9B26-9B733EF7F620}" type="presOf" srcId="{501E72A3-CB06-40A7-877F-73CDB51F565B}" destId="{B818CC16-02E8-4B81-B0AE-EA43F6108D13}" srcOrd="0" destOrd="0" presId="urn:microsoft.com/office/officeart/2016/7/layout/RepeatingBendingProcessNew"/>
    <dgm:cxn modelId="{D3178C90-E48B-4ACA-86FC-9751C405D9D7}" type="presOf" srcId="{E94AF0E1-C137-40E4-9EDD-A2876AFE3AB5}" destId="{C7ED031E-AB18-42C9-9723-7141B77516C6}" srcOrd="1" destOrd="0" presId="urn:microsoft.com/office/officeart/2016/7/layout/RepeatingBendingProcessNew"/>
    <dgm:cxn modelId="{A9E18393-DA22-4584-BD20-5E9E13E2160B}" srcId="{6BB9D0E1-EF8B-4987-B7A3-6E87FD79E566}" destId="{14EB9F2B-5766-4C34-A074-97888AA54D87}" srcOrd="2" destOrd="0" parTransId="{EFD88A67-B0D8-4D49-B45E-7CAD1E8BA042}" sibTransId="{9B4D978A-E74A-4BC4-AB08-9644DA120CFB}"/>
    <dgm:cxn modelId="{1E692599-25AB-4873-A5E8-B8E474C6B5D6}" srcId="{6BB9D0E1-EF8B-4987-B7A3-6E87FD79E566}" destId="{B1599CED-13B6-4A27-B6DD-CE4592273B64}" srcOrd="1" destOrd="0" parTransId="{8F0CACE6-1716-4B54-B44E-134F455D9A75}" sibTransId="{2960AC3A-FCB9-44D7-AAB2-FF8D6A1B6411}"/>
    <dgm:cxn modelId="{C441E7A0-EA00-4B4F-A46E-BFA631E6A2D6}" srcId="{6BB9D0E1-EF8B-4987-B7A3-6E87FD79E566}" destId="{501E72A3-CB06-40A7-877F-73CDB51F565B}" srcOrd="4" destOrd="0" parTransId="{75033CD2-8181-40D3-8EF3-69BB2F283374}" sibTransId="{6B0FF2B0-DD69-47A4-A35C-4EC25421F65B}"/>
    <dgm:cxn modelId="{304A08B8-D3F9-4041-8892-565A92A1D9F6}" type="presOf" srcId="{2960AC3A-FCB9-44D7-AAB2-FF8D6A1B6411}" destId="{BCADC7C8-E457-4A6A-A4B9-96902DBB3637}" srcOrd="0" destOrd="0" presId="urn:microsoft.com/office/officeart/2016/7/layout/RepeatingBendingProcessNew"/>
    <dgm:cxn modelId="{631511BB-D799-48CB-8637-D2CA06E5BB48}" type="presOf" srcId="{44D4971D-9537-431F-9612-4EBCA993C7DD}" destId="{F53DC2FC-AEE6-4315-9B43-0E0374C2CDDD}" srcOrd="1" destOrd="0" presId="urn:microsoft.com/office/officeart/2016/7/layout/RepeatingBendingProcessNew"/>
    <dgm:cxn modelId="{CAD915BE-18C1-4062-8947-935EC59A33F1}" type="presOf" srcId="{14EB9F2B-5766-4C34-A074-97888AA54D87}" destId="{C08A598E-36FA-4E76-AC22-623801169A1E}" srcOrd="0" destOrd="0" presId="urn:microsoft.com/office/officeart/2016/7/layout/RepeatingBendingProcessNew"/>
    <dgm:cxn modelId="{BEC816C7-634F-41B8-A4A6-4A9A9C97AD3B}" srcId="{6BB9D0E1-EF8B-4987-B7A3-6E87FD79E566}" destId="{177AD8A5-0D82-4F0E-9458-B0D50886F583}" srcOrd="3" destOrd="0" parTransId="{3FD75632-8137-41AA-991A-D29AF90509C1}" sibTransId="{44D4971D-9537-431F-9612-4EBCA993C7DD}"/>
    <dgm:cxn modelId="{E46A43E7-2E5D-4C89-BCA7-08CBE027A684}" type="presOf" srcId="{9B4D978A-E74A-4BC4-AB08-9644DA120CFB}" destId="{70651D1A-48AD-41C4-9A9E-4143AEBBB3D6}" srcOrd="1" destOrd="0" presId="urn:microsoft.com/office/officeart/2016/7/layout/RepeatingBendingProcessNew"/>
    <dgm:cxn modelId="{BE233EED-D410-4AD7-8FB2-06DF1D62A360}" type="presOf" srcId="{984BB0FC-7AD6-46B6-A18F-5CA1C4A0AD02}" destId="{06E56F5A-4D30-42D7-91EE-334C2E3BE89F}" srcOrd="0" destOrd="0" presId="urn:microsoft.com/office/officeart/2016/7/layout/RepeatingBendingProcessNew"/>
    <dgm:cxn modelId="{520BF2A5-0328-4959-B2FA-B44F0E2EDDC9}" type="presParOf" srcId="{E0DE9AA8-3D7A-4675-B22F-773E9794D214}" destId="{06E56F5A-4D30-42D7-91EE-334C2E3BE89F}" srcOrd="0" destOrd="0" presId="urn:microsoft.com/office/officeart/2016/7/layout/RepeatingBendingProcessNew"/>
    <dgm:cxn modelId="{748A1D17-7A5C-4E64-9332-4EE792133A50}" type="presParOf" srcId="{E0DE9AA8-3D7A-4675-B22F-773E9794D214}" destId="{E7C2ECB9-D8BD-4833-8AAD-5EBF33F2B678}" srcOrd="1" destOrd="0" presId="urn:microsoft.com/office/officeart/2016/7/layout/RepeatingBendingProcessNew"/>
    <dgm:cxn modelId="{57020118-A12F-4406-A4A6-0C52AB31F404}" type="presParOf" srcId="{E7C2ECB9-D8BD-4833-8AAD-5EBF33F2B678}" destId="{C7ED031E-AB18-42C9-9723-7141B77516C6}" srcOrd="0" destOrd="0" presId="urn:microsoft.com/office/officeart/2016/7/layout/RepeatingBendingProcessNew"/>
    <dgm:cxn modelId="{8C5A6B2D-206F-41D0-8976-F6F9B065AB0C}" type="presParOf" srcId="{E0DE9AA8-3D7A-4675-B22F-773E9794D214}" destId="{3D5CDA58-2E31-4E06-9B31-6EA490FC3293}" srcOrd="2" destOrd="0" presId="urn:microsoft.com/office/officeart/2016/7/layout/RepeatingBendingProcessNew"/>
    <dgm:cxn modelId="{934D45ED-694D-4D9A-86BB-3583A9B3371D}" type="presParOf" srcId="{E0DE9AA8-3D7A-4675-B22F-773E9794D214}" destId="{BCADC7C8-E457-4A6A-A4B9-96902DBB3637}" srcOrd="3" destOrd="0" presId="urn:microsoft.com/office/officeart/2016/7/layout/RepeatingBendingProcessNew"/>
    <dgm:cxn modelId="{E4551D34-3614-43DA-AA46-2BBFEFB3857D}" type="presParOf" srcId="{BCADC7C8-E457-4A6A-A4B9-96902DBB3637}" destId="{BC976B5D-A4FB-4580-A0A1-8653C1FB3654}" srcOrd="0" destOrd="0" presId="urn:microsoft.com/office/officeart/2016/7/layout/RepeatingBendingProcessNew"/>
    <dgm:cxn modelId="{75C633FD-04EE-4CDB-A3D5-94C13A9C3437}" type="presParOf" srcId="{E0DE9AA8-3D7A-4675-B22F-773E9794D214}" destId="{C08A598E-36FA-4E76-AC22-623801169A1E}" srcOrd="4" destOrd="0" presId="urn:microsoft.com/office/officeart/2016/7/layout/RepeatingBendingProcessNew"/>
    <dgm:cxn modelId="{B456CB48-23BD-442C-BE43-001329F0AC2C}" type="presParOf" srcId="{E0DE9AA8-3D7A-4675-B22F-773E9794D214}" destId="{B35BCD74-1F98-4476-9474-97DC42A745AA}" srcOrd="5" destOrd="0" presId="urn:microsoft.com/office/officeart/2016/7/layout/RepeatingBendingProcessNew"/>
    <dgm:cxn modelId="{4E15128C-A7C9-43F4-90D2-C0C0C34769D1}" type="presParOf" srcId="{B35BCD74-1F98-4476-9474-97DC42A745AA}" destId="{70651D1A-48AD-41C4-9A9E-4143AEBBB3D6}" srcOrd="0" destOrd="0" presId="urn:microsoft.com/office/officeart/2016/7/layout/RepeatingBendingProcessNew"/>
    <dgm:cxn modelId="{90AA9071-9645-42C9-A44B-899805F038F5}" type="presParOf" srcId="{E0DE9AA8-3D7A-4675-B22F-773E9794D214}" destId="{BA42E1F5-517B-4BEA-B552-66E346F6E9F7}" srcOrd="6" destOrd="0" presId="urn:microsoft.com/office/officeart/2016/7/layout/RepeatingBendingProcessNew"/>
    <dgm:cxn modelId="{5CFFB1C2-32B2-4777-A2AC-BAFEB820E1B2}" type="presParOf" srcId="{E0DE9AA8-3D7A-4675-B22F-773E9794D214}" destId="{14D13F66-E0E2-41A1-A0CB-C8BCD0174FAF}" srcOrd="7" destOrd="0" presId="urn:microsoft.com/office/officeart/2016/7/layout/RepeatingBendingProcessNew"/>
    <dgm:cxn modelId="{6FED9636-7938-4C8D-9B94-EA418EDC73F5}" type="presParOf" srcId="{14D13F66-E0E2-41A1-A0CB-C8BCD0174FAF}" destId="{F53DC2FC-AEE6-4315-9B43-0E0374C2CDDD}" srcOrd="0" destOrd="0" presId="urn:microsoft.com/office/officeart/2016/7/layout/RepeatingBendingProcessNew"/>
    <dgm:cxn modelId="{79CECB16-8340-4735-A357-E1F8A5B70205}" type="presParOf" srcId="{E0DE9AA8-3D7A-4675-B22F-773E9794D214}" destId="{B818CC16-02E8-4B81-B0AE-EA43F6108D13}" srcOrd="8"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3DDA57-B904-4D1D-82A8-61B5C84B2B81}"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uk-UA"/>
        </a:p>
      </dgm:t>
    </dgm:pt>
    <dgm:pt modelId="{CA47207B-EB10-4FC6-ADAF-DEBE2BB2A2A9}">
      <dgm:prSet custT="1"/>
      <dgm:spPr/>
      <dgm:t>
        <a:bodyPr/>
        <a:lstStyle/>
        <a:p>
          <a:r>
            <a:rPr lang="uk-UA" sz="1600" dirty="0"/>
            <a:t>Подання скарги</a:t>
          </a:r>
          <a:endParaRPr lang="ru-UA" sz="1600" dirty="0"/>
        </a:p>
      </dgm:t>
    </dgm:pt>
    <dgm:pt modelId="{74B5A4FC-0078-4C71-8F8F-87C7AB1558DB}" type="parTrans" cxnId="{8EFE76FB-5FC3-4EB4-B805-BE70037E6391}">
      <dgm:prSet/>
      <dgm:spPr/>
      <dgm:t>
        <a:bodyPr/>
        <a:lstStyle/>
        <a:p>
          <a:endParaRPr lang="uk-UA" sz="1600"/>
        </a:p>
      </dgm:t>
    </dgm:pt>
    <dgm:pt modelId="{A38D533D-CA96-4BA8-9986-00FC5D278A40}" type="sibTrans" cxnId="{8EFE76FB-5FC3-4EB4-B805-BE70037E6391}">
      <dgm:prSet/>
      <dgm:spPr/>
      <dgm:t>
        <a:bodyPr/>
        <a:lstStyle/>
        <a:p>
          <a:endParaRPr lang="uk-UA" sz="1600"/>
        </a:p>
      </dgm:t>
    </dgm:pt>
    <dgm:pt modelId="{11D722BB-6134-4FFC-8782-2477A68F0796}">
      <dgm:prSet custT="1"/>
      <dgm:spPr/>
      <dgm:t>
        <a:bodyPr/>
        <a:lstStyle/>
        <a:p>
          <a:r>
            <a:rPr lang="uk-UA" sz="1600" dirty="0"/>
            <a:t>Попередні слухання</a:t>
          </a:r>
          <a:endParaRPr lang="ru-UA" sz="1600" dirty="0"/>
        </a:p>
      </dgm:t>
    </dgm:pt>
    <dgm:pt modelId="{293DB58C-9297-46EF-A2FD-D0C7F007C573}" type="parTrans" cxnId="{5AB395C7-2E55-46D5-A682-5DC8B7030E79}">
      <dgm:prSet/>
      <dgm:spPr/>
      <dgm:t>
        <a:bodyPr/>
        <a:lstStyle/>
        <a:p>
          <a:endParaRPr lang="uk-UA" sz="1600"/>
        </a:p>
      </dgm:t>
    </dgm:pt>
    <dgm:pt modelId="{164226AE-7816-421E-BFF2-5BCDD3C4EB4D}" type="sibTrans" cxnId="{5AB395C7-2E55-46D5-A682-5DC8B7030E79}">
      <dgm:prSet/>
      <dgm:spPr/>
      <dgm:t>
        <a:bodyPr/>
        <a:lstStyle/>
        <a:p>
          <a:endParaRPr lang="uk-UA" sz="1600"/>
        </a:p>
      </dgm:t>
    </dgm:pt>
    <dgm:pt modelId="{DB436DE5-282D-41A5-BC4A-34132B75C2F1}">
      <dgm:prSet custT="1"/>
      <dgm:spPr/>
      <dgm:t>
        <a:bodyPr/>
        <a:lstStyle/>
        <a:p>
          <a:r>
            <a:rPr lang="uk-UA" sz="1600" dirty="0"/>
            <a:t>Позапланові перевірки </a:t>
          </a:r>
          <a:br>
            <a:rPr lang="uk-UA" sz="1600" dirty="0"/>
          </a:br>
          <a:r>
            <a:rPr lang="uk-UA" sz="1600" dirty="0"/>
            <a:t>(за потреби)</a:t>
          </a:r>
          <a:endParaRPr lang="ru-UA" sz="1600" dirty="0"/>
        </a:p>
      </dgm:t>
    </dgm:pt>
    <dgm:pt modelId="{37522391-B259-4473-93F8-A12627FF977D}" type="parTrans" cxnId="{CC056B29-6B69-46DD-95C1-1502A1424328}">
      <dgm:prSet/>
      <dgm:spPr/>
      <dgm:t>
        <a:bodyPr/>
        <a:lstStyle/>
        <a:p>
          <a:endParaRPr lang="uk-UA" sz="1600"/>
        </a:p>
      </dgm:t>
    </dgm:pt>
    <dgm:pt modelId="{ABCBAF8A-9BFF-4F8E-A44C-DC61A120E9FE}" type="sibTrans" cxnId="{CC056B29-6B69-46DD-95C1-1502A1424328}">
      <dgm:prSet/>
      <dgm:spPr/>
      <dgm:t>
        <a:bodyPr/>
        <a:lstStyle/>
        <a:p>
          <a:endParaRPr lang="uk-UA" sz="1600"/>
        </a:p>
      </dgm:t>
    </dgm:pt>
    <dgm:pt modelId="{6B041C1A-768B-4667-A4D0-23ECCCB83568}">
      <dgm:prSet custT="1"/>
      <dgm:spPr/>
      <dgm:t>
        <a:bodyPr/>
        <a:lstStyle/>
        <a:p>
          <a:r>
            <a:rPr lang="uk-UA" sz="1600" dirty="0"/>
            <a:t>Рішення по суті скарги</a:t>
          </a:r>
          <a:endParaRPr lang="ru-UA" sz="1600" dirty="0"/>
        </a:p>
      </dgm:t>
    </dgm:pt>
    <dgm:pt modelId="{A74C9F0C-9D4C-4846-9FE6-3BEF17815D9F}" type="parTrans" cxnId="{E2D25BDC-FB89-46DB-B5F1-1A9694C54990}">
      <dgm:prSet/>
      <dgm:spPr/>
      <dgm:t>
        <a:bodyPr/>
        <a:lstStyle/>
        <a:p>
          <a:endParaRPr lang="uk-UA" sz="1600"/>
        </a:p>
      </dgm:t>
    </dgm:pt>
    <dgm:pt modelId="{3FF78FC2-F5F6-44C3-8117-4B6877A969F3}" type="sibTrans" cxnId="{E2D25BDC-FB89-46DB-B5F1-1A9694C54990}">
      <dgm:prSet/>
      <dgm:spPr/>
      <dgm:t>
        <a:bodyPr/>
        <a:lstStyle/>
        <a:p>
          <a:endParaRPr lang="uk-UA" sz="1600"/>
        </a:p>
      </dgm:t>
    </dgm:pt>
    <dgm:pt modelId="{DAB9420E-DC41-48C2-A701-C237A59E7FBB}" type="pres">
      <dgm:prSet presAssocID="{383DDA57-B904-4D1D-82A8-61B5C84B2B81}" presName="CompostProcess" presStyleCnt="0">
        <dgm:presLayoutVars>
          <dgm:dir/>
          <dgm:resizeHandles val="exact"/>
        </dgm:presLayoutVars>
      </dgm:prSet>
      <dgm:spPr/>
    </dgm:pt>
    <dgm:pt modelId="{2CBCFC0C-691A-445D-ADE4-847DFA351A59}" type="pres">
      <dgm:prSet presAssocID="{383DDA57-B904-4D1D-82A8-61B5C84B2B81}" presName="arrow" presStyleLbl="bgShp" presStyleIdx="0" presStyleCnt="1"/>
      <dgm:spPr/>
    </dgm:pt>
    <dgm:pt modelId="{8E470289-88BE-476B-BA06-A69CB5A89CFE}" type="pres">
      <dgm:prSet presAssocID="{383DDA57-B904-4D1D-82A8-61B5C84B2B81}" presName="linearProcess" presStyleCnt="0"/>
      <dgm:spPr/>
    </dgm:pt>
    <dgm:pt modelId="{A88FBAC5-B53C-407A-8BF5-4C6C2B5EFA79}" type="pres">
      <dgm:prSet presAssocID="{CA47207B-EB10-4FC6-ADAF-DEBE2BB2A2A9}" presName="textNode" presStyleLbl="node1" presStyleIdx="0" presStyleCnt="4">
        <dgm:presLayoutVars>
          <dgm:bulletEnabled val="1"/>
        </dgm:presLayoutVars>
      </dgm:prSet>
      <dgm:spPr/>
    </dgm:pt>
    <dgm:pt modelId="{BD0E3473-340F-4122-8FDC-DFF4C41BF95A}" type="pres">
      <dgm:prSet presAssocID="{A38D533D-CA96-4BA8-9986-00FC5D278A40}" presName="sibTrans" presStyleCnt="0"/>
      <dgm:spPr/>
    </dgm:pt>
    <dgm:pt modelId="{F2BC7713-7DF3-46DD-AD2B-744C07A13751}" type="pres">
      <dgm:prSet presAssocID="{11D722BB-6134-4FFC-8782-2477A68F0796}" presName="textNode" presStyleLbl="node1" presStyleIdx="1" presStyleCnt="4">
        <dgm:presLayoutVars>
          <dgm:bulletEnabled val="1"/>
        </dgm:presLayoutVars>
      </dgm:prSet>
      <dgm:spPr/>
    </dgm:pt>
    <dgm:pt modelId="{1173B1AD-D2AD-4F0C-9765-3D1080A48BE8}" type="pres">
      <dgm:prSet presAssocID="{164226AE-7816-421E-BFF2-5BCDD3C4EB4D}" presName="sibTrans" presStyleCnt="0"/>
      <dgm:spPr/>
    </dgm:pt>
    <dgm:pt modelId="{39628C59-02C9-4F76-BB33-D5C909747D0E}" type="pres">
      <dgm:prSet presAssocID="{DB436DE5-282D-41A5-BC4A-34132B75C2F1}" presName="textNode" presStyleLbl="node1" presStyleIdx="2" presStyleCnt="4">
        <dgm:presLayoutVars>
          <dgm:bulletEnabled val="1"/>
        </dgm:presLayoutVars>
      </dgm:prSet>
      <dgm:spPr/>
    </dgm:pt>
    <dgm:pt modelId="{AE0D066E-1A1F-446E-A4DA-59F45B270835}" type="pres">
      <dgm:prSet presAssocID="{ABCBAF8A-9BFF-4F8E-A44C-DC61A120E9FE}" presName="sibTrans" presStyleCnt="0"/>
      <dgm:spPr/>
    </dgm:pt>
    <dgm:pt modelId="{DFB364A7-DDB5-4952-9484-B32A320C0D19}" type="pres">
      <dgm:prSet presAssocID="{6B041C1A-768B-4667-A4D0-23ECCCB83568}" presName="textNode" presStyleLbl="node1" presStyleIdx="3" presStyleCnt="4">
        <dgm:presLayoutVars>
          <dgm:bulletEnabled val="1"/>
        </dgm:presLayoutVars>
      </dgm:prSet>
      <dgm:spPr/>
    </dgm:pt>
  </dgm:ptLst>
  <dgm:cxnLst>
    <dgm:cxn modelId="{2B34810C-9A2A-48E5-B4D4-CC0AD3FC8479}" type="presOf" srcId="{CA47207B-EB10-4FC6-ADAF-DEBE2BB2A2A9}" destId="{A88FBAC5-B53C-407A-8BF5-4C6C2B5EFA79}" srcOrd="0" destOrd="0" presId="urn:microsoft.com/office/officeart/2005/8/layout/hProcess9"/>
    <dgm:cxn modelId="{CC056B29-6B69-46DD-95C1-1502A1424328}" srcId="{383DDA57-B904-4D1D-82A8-61B5C84B2B81}" destId="{DB436DE5-282D-41A5-BC4A-34132B75C2F1}" srcOrd="2" destOrd="0" parTransId="{37522391-B259-4473-93F8-A12627FF977D}" sibTransId="{ABCBAF8A-9BFF-4F8E-A44C-DC61A120E9FE}"/>
    <dgm:cxn modelId="{EE602B8D-2857-4FB7-9A86-353908168DB8}" type="presOf" srcId="{6B041C1A-768B-4667-A4D0-23ECCCB83568}" destId="{DFB364A7-DDB5-4952-9484-B32A320C0D19}" srcOrd="0" destOrd="0" presId="urn:microsoft.com/office/officeart/2005/8/layout/hProcess9"/>
    <dgm:cxn modelId="{8720A8A9-1DA9-4524-98FD-0676154B2A86}" type="presOf" srcId="{11D722BB-6134-4FFC-8782-2477A68F0796}" destId="{F2BC7713-7DF3-46DD-AD2B-744C07A13751}" srcOrd="0" destOrd="0" presId="urn:microsoft.com/office/officeart/2005/8/layout/hProcess9"/>
    <dgm:cxn modelId="{5AB395C7-2E55-46D5-A682-5DC8B7030E79}" srcId="{383DDA57-B904-4D1D-82A8-61B5C84B2B81}" destId="{11D722BB-6134-4FFC-8782-2477A68F0796}" srcOrd="1" destOrd="0" parTransId="{293DB58C-9297-46EF-A2FD-D0C7F007C573}" sibTransId="{164226AE-7816-421E-BFF2-5BCDD3C4EB4D}"/>
    <dgm:cxn modelId="{E2D25BDC-FB89-46DB-B5F1-1A9694C54990}" srcId="{383DDA57-B904-4D1D-82A8-61B5C84B2B81}" destId="{6B041C1A-768B-4667-A4D0-23ECCCB83568}" srcOrd="3" destOrd="0" parTransId="{A74C9F0C-9D4C-4846-9FE6-3BEF17815D9F}" sibTransId="{3FF78FC2-F5F6-44C3-8117-4B6877A969F3}"/>
    <dgm:cxn modelId="{73C265E4-616A-40AB-B39C-901626CF830A}" type="presOf" srcId="{383DDA57-B904-4D1D-82A8-61B5C84B2B81}" destId="{DAB9420E-DC41-48C2-A701-C237A59E7FBB}" srcOrd="0" destOrd="0" presId="urn:microsoft.com/office/officeart/2005/8/layout/hProcess9"/>
    <dgm:cxn modelId="{8C2D85E4-EFDC-4CFD-B8FA-AEC0207FD707}" type="presOf" srcId="{DB436DE5-282D-41A5-BC4A-34132B75C2F1}" destId="{39628C59-02C9-4F76-BB33-D5C909747D0E}" srcOrd="0" destOrd="0" presId="urn:microsoft.com/office/officeart/2005/8/layout/hProcess9"/>
    <dgm:cxn modelId="{8EFE76FB-5FC3-4EB4-B805-BE70037E6391}" srcId="{383DDA57-B904-4D1D-82A8-61B5C84B2B81}" destId="{CA47207B-EB10-4FC6-ADAF-DEBE2BB2A2A9}" srcOrd="0" destOrd="0" parTransId="{74B5A4FC-0078-4C71-8F8F-87C7AB1558DB}" sibTransId="{A38D533D-CA96-4BA8-9986-00FC5D278A40}"/>
    <dgm:cxn modelId="{CF602F30-5F73-4730-A10C-066F8D0A7B14}" type="presParOf" srcId="{DAB9420E-DC41-48C2-A701-C237A59E7FBB}" destId="{2CBCFC0C-691A-445D-ADE4-847DFA351A59}" srcOrd="0" destOrd="0" presId="urn:microsoft.com/office/officeart/2005/8/layout/hProcess9"/>
    <dgm:cxn modelId="{82D68DBF-44C1-4276-9F9A-8B997813476F}" type="presParOf" srcId="{DAB9420E-DC41-48C2-A701-C237A59E7FBB}" destId="{8E470289-88BE-476B-BA06-A69CB5A89CFE}" srcOrd="1" destOrd="0" presId="urn:microsoft.com/office/officeart/2005/8/layout/hProcess9"/>
    <dgm:cxn modelId="{58C9881F-CC64-4FF8-86AD-9C18E0A6590D}" type="presParOf" srcId="{8E470289-88BE-476B-BA06-A69CB5A89CFE}" destId="{A88FBAC5-B53C-407A-8BF5-4C6C2B5EFA79}" srcOrd="0" destOrd="0" presId="urn:microsoft.com/office/officeart/2005/8/layout/hProcess9"/>
    <dgm:cxn modelId="{7C073866-C18D-4B9F-AB48-54CE83CD4C64}" type="presParOf" srcId="{8E470289-88BE-476B-BA06-A69CB5A89CFE}" destId="{BD0E3473-340F-4122-8FDC-DFF4C41BF95A}" srcOrd="1" destOrd="0" presId="urn:microsoft.com/office/officeart/2005/8/layout/hProcess9"/>
    <dgm:cxn modelId="{E5956271-D4A0-4715-B2FD-A83E1A03573D}" type="presParOf" srcId="{8E470289-88BE-476B-BA06-A69CB5A89CFE}" destId="{F2BC7713-7DF3-46DD-AD2B-744C07A13751}" srcOrd="2" destOrd="0" presId="urn:microsoft.com/office/officeart/2005/8/layout/hProcess9"/>
    <dgm:cxn modelId="{91DD3256-C311-482E-9511-D3C97A1F7FCC}" type="presParOf" srcId="{8E470289-88BE-476B-BA06-A69CB5A89CFE}" destId="{1173B1AD-D2AD-4F0C-9765-3D1080A48BE8}" srcOrd="3" destOrd="0" presId="urn:microsoft.com/office/officeart/2005/8/layout/hProcess9"/>
    <dgm:cxn modelId="{6DCFA647-0069-4369-A120-51F87E76D327}" type="presParOf" srcId="{8E470289-88BE-476B-BA06-A69CB5A89CFE}" destId="{39628C59-02C9-4F76-BB33-D5C909747D0E}" srcOrd="4" destOrd="0" presId="urn:microsoft.com/office/officeart/2005/8/layout/hProcess9"/>
    <dgm:cxn modelId="{2394691E-2B8F-49CB-9671-3BEFDEAAC3E5}" type="presParOf" srcId="{8E470289-88BE-476B-BA06-A69CB5A89CFE}" destId="{AE0D066E-1A1F-446E-A4DA-59F45B270835}" srcOrd="5" destOrd="0" presId="urn:microsoft.com/office/officeart/2005/8/layout/hProcess9"/>
    <dgm:cxn modelId="{20C3E195-6D03-40D6-B889-726C73225F54}" type="presParOf" srcId="{8E470289-88BE-476B-BA06-A69CB5A89CFE}" destId="{DFB364A7-DDB5-4952-9484-B32A320C0D19}"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ADADD3-A2BF-4549-863B-9CF88F5BC30F}" type="doc">
      <dgm:prSet loTypeId="urn:microsoft.com/office/officeart/2005/8/layout/hChevron3" loCatId="process" qsTypeId="urn:microsoft.com/office/officeart/2005/8/quickstyle/simple3" qsCatId="simple" csTypeId="urn:microsoft.com/office/officeart/2005/8/colors/accent3_2" csCatId="accent3" phldr="1"/>
      <dgm:spPr/>
      <dgm:t>
        <a:bodyPr/>
        <a:lstStyle/>
        <a:p>
          <a:endParaRPr lang="uk-UA"/>
        </a:p>
      </dgm:t>
    </dgm:pt>
    <dgm:pt modelId="{3455D6C6-EB0B-4ED7-B025-1DAE39B64537}">
      <dgm:prSet/>
      <dgm:spPr/>
      <dgm:t>
        <a:bodyPr/>
        <a:lstStyle/>
        <a:p>
          <a:r>
            <a:rPr lang="uk-UA" b="1" dirty="0"/>
            <a:t>НКРЕКП:</a:t>
          </a:r>
          <a:endParaRPr lang="ru-UA" b="1" dirty="0"/>
        </a:p>
      </dgm:t>
    </dgm:pt>
    <dgm:pt modelId="{3A326DF8-AA82-4775-B3C8-EE682EF2288F}" type="parTrans" cxnId="{D1C84BD7-44E5-4D41-A76C-F8C68A29B2A3}">
      <dgm:prSet/>
      <dgm:spPr/>
      <dgm:t>
        <a:bodyPr/>
        <a:lstStyle/>
        <a:p>
          <a:endParaRPr lang="uk-UA"/>
        </a:p>
      </dgm:t>
    </dgm:pt>
    <dgm:pt modelId="{726F5FC2-D4C3-45F1-B191-B1CA909A74C3}" type="sibTrans" cxnId="{D1C84BD7-44E5-4D41-A76C-F8C68A29B2A3}">
      <dgm:prSet/>
      <dgm:spPr/>
      <dgm:t>
        <a:bodyPr/>
        <a:lstStyle/>
        <a:p>
          <a:endParaRPr lang="uk-UA"/>
        </a:p>
      </dgm:t>
    </dgm:pt>
    <dgm:pt modelId="{29CBBE13-1CD3-4F97-A64D-0F3C0DCE4122}">
      <dgm:prSet/>
      <dgm:spPr/>
      <dgm:t>
        <a:bodyPr/>
        <a:lstStyle/>
        <a:p>
          <a:r>
            <a:rPr lang="uk-UA" b="1" dirty="0"/>
            <a:t>реагує на запит </a:t>
          </a:r>
          <a:r>
            <a:rPr lang="uk-UA" dirty="0"/>
            <a:t>заявника (копію скарги Споживача);</a:t>
          </a:r>
          <a:endParaRPr lang="ru-UA" dirty="0"/>
        </a:p>
      </dgm:t>
    </dgm:pt>
    <dgm:pt modelId="{2A30DEF2-C5FA-4F7F-A1A6-7F5838E521E0}" type="parTrans" cxnId="{EDD71345-D2AB-4E48-8A54-BAB23C314D8A}">
      <dgm:prSet/>
      <dgm:spPr/>
      <dgm:t>
        <a:bodyPr/>
        <a:lstStyle/>
        <a:p>
          <a:endParaRPr lang="uk-UA"/>
        </a:p>
      </dgm:t>
    </dgm:pt>
    <dgm:pt modelId="{02170623-F49B-4787-905B-3A3C4BB24A25}" type="sibTrans" cxnId="{EDD71345-D2AB-4E48-8A54-BAB23C314D8A}">
      <dgm:prSet/>
      <dgm:spPr/>
      <dgm:t>
        <a:bodyPr/>
        <a:lstStyle/>
        <a:p>
          <a:endParaRPr lang="uk-UA"/>
        </a:p>
      </dgm:t>
    </dgm:pt>
    <dgm:pt modelId="{21FE195E-AA73-45FB-AAB2-D5E10A1B1559}">
      <dgm:prSet/>
      <dgm:spPr/>
      <dgm:t>
        <a:bodyPr/>
        <a:lstStyle/>
        <a:p>
          <a:r>
            <a:rPr lang="uk-UA" b="1" dirty="0"/>
            <a:t>ініціює розгляд </a:t>
          </a:r>
          <a:r>
            <a:rPr lang="uk-UA" dirty="0"/>
            <a:t>питання по суті скарги на черговому засіданні комісії ІКЦ. </a:t>
          </a:r>
          <a:endParaRPr lang="ru-UA" dirty="0"/>
        </a:p>
      </dgm:t>
    </dgm:pt>
    <dgm:pt modelId="{8A806E20-7E97-4EA8-81BA-BD5E084C4FF0}" type="parTrans" cxnId="{98CE62B0-1857-474C-A50E-567DCDC39449}">
      <dgm:prSet/>
      <dgm:spPr/>
      <dgm:t>
        <a:bodyPr/>
        <a:lstStyle/>
        <a:p>
          <a:endParaRPr lang="uk-UA"/>
        </a:p>
      </dgm:t>
    </dgm:pt>
    <dgm:pt modelId="{AFA41059-053D-433E-ACE9-306AA3AF51EF}" type="sibTrans" cxnId="{98CE62B0-1857-474C-A50E-567DCDC39449}">
      <dgm:prSet/>
      <dgm:spPr/>
      <dgm:t>
        <a:bodyPr/>
        <a:lstStyle/>
        <a:p>
          <a:endParaRPr lang="uk-UA"/>
        </a:p>
      </dgm:t>
    </dgm:pt>
    <dgm:pt modelId="{82D05E36-0DCE-4CBB-AA4F-785D56B2C618}">
      <dgm:prSet/>
      <dgm:spPr/>
      <dgm:t>
        <a:bodyPr/>
        <a:lstStyle/>
        <a:p>
          <a:r>
            <a:rPr lang="uk-UA" b="1" dirty="0"/>
            <a:t>ІКЦ:</a:t>
          </a:r>
          <a:endParaRPr lang="ru-UA" b="1" dirty="0"/>
        </a:p>
      </dgm:t>
    </dgm:pt>
    <dgm:pt modelId="{7112B37B-5AA8-494F-9F9A-351AB5599CA4}" type="parTrans" cxnId="{73AC40DB-0FAA-471A-8851-1E135C8DAF4B}">
      <dgm:prSet/>
      <dgm:spPr/>
      <dgm:t>
        <a:bodyPr/>
        <a:lstStyle/>
        <a:p>
          <a:endParaRPr lang="uk-UA"/>
        </a:p>
      </dgm:t>
    </dgm:pt>
    <dgm:pt modelId="{EDC33861-957D-46A2-8F3D-F81BC7D19124}" type="sibTrans" cxnId="{73AC40DB-0FAA-471A-8851-1E135C8DAF4B}">
      <dgm:prSet/>
      <dgm:spPr/>
      <dgm:t>
        <a:bodyPr/>
        <a:lstStyle/>
        <a:p>
          <a:endParaRPr lang="uk-UA"/>
        </a:p>
      </dgm:t>
    </dgm:pt>
    <dgm:pt modelId="{E1657210-FAE8-4E66-B793-BAF9F21A391C}">
      <dgm:prSet/>
      <dgm:spPr/>
      <dgm:t>
        <a:bodyPr/>
        <a:lstStyle/>
        <a:p>
          <a:r>
            <a:rPr lang="uk-UA" b="1" dirty="0"/>
            <a:t>формує порядок денний </a:t>
          </a:r>
          <a:r>
            <a:rPr lang="uk-UA" dirty="0"/>
            <a:t>чергового засідання, з внесенням питання розгляду скарги;</a:t>
          </a:r>
          <a:endParaRPr lang="ru-UA" dirty="0"/>
        </a:p>
      </dgm:t>
    </dgm:pt>
    <dgm:pt modelId="{F9042422-3537-4634-A340-747C5B4BC10A}" type="parTrans" cxnId="{0738544E-0A89-49AF-984F-CA16A67D15A3}">
      <dgm:prSet/>
      <dgm:spPr/>
      <dgm:t>
        <a:bodyPr/>
        <a:lstStyle/>
        <a:p>
          <a:endParaRPr lang="uk-UA"/>
        </a:p>
      </dgm:t>
    </dgm:pt>
    <dgm:pt modelId="{BB956BFD-0C9D-4D84-B4BA-A1D0DD49EDE9}" type="sibTrans" cxnId="{0738544E-0A89-49AF-984F-CA16A67D15A3}">
      <dgm:prSet/>
      <dgm:spPr/>
      <dgm:t>
        <a:bodyPr/>
        <a:lstStyle/>
        <a:p>
          <a:endParaRPr lang="uk-UA"/>
        </a:p>
      </dgm:t>
    </dgm:pt>
    <dgm:pt modelId="{73B4C3BF-1AE8-4B00-A22D-83299728AD6D}">
      <dgm:prSet/>
      <dgm:spPr/>
      <dgm:t>
        <a:bodyPr/>
        <a:lstStyle/>
        <a:p>
          <a:r>
            <a:rPr lang="uk-UA" b="1" dirty="0"/>
            <a:t>організує проведення засідання</a:t>
          </a:r>
          <a:r>
            <a:rPr lang="uk-UA" dirty="0"/>
            <a:t>; </a:t>
          </a:r>
          <a:endParaRPr lang="ru-UA" dirty="0"/>
        </a:p>
      </dgm:t>
    </dgm:pt>
    <dgm:pt modelId="{594B6768-0D2C-4ECD-9106-B2F0AA30D9B9}" type="parTrans" cxnId="{2D447C3E-7F7B-49BA-9DB3-C2C94ECF76EE}">
      <dgm:prSet/>
      <dgm:spPr/>
      <dgm:t>
        <a:bodyPr/>
        <a:lstStyle/>
        <a:p>
          <a:endParaRPr lang="uk-UA"/>
        </a:p>
      </dgm:t>
    </dgm:pt>
    <dgm:pt modelId="{B46988E4-5824-4B18-BD69-D2A662CE1389}" type="sibTrans" cxnId="{2D447C3E-7F7B-49BA-9DB3-C2C94ECF76EE}">
      <dgm:prSet/>
      <dgm:spPr/>
      <dgm:t>
        <a:bodyPr/>
        <a:lstStyle/>
        <a:p>
          <a:endParaRPr lang="uk-UA"/>
        </a:p>
      </dgm:t>
    </dgm:pt>
    <dgm:pt modelId="{A27A4DD2-D4A3-403C-9A57-B51FE9BAECCC}">
      <dgm:prSet/>
      <dgm:spPr/>
      <dgm:t>
        <a:bodyPr/>
        <a:lstStyle/>
        <a:p>
          <a:r>
            <a:rPr lang="uk-UA" b="1" dirty="0"/>
            <a:t>інформує заявника </a:t>
          </a:r>
          <a:r>
            <a:rPr lang="uk-UA" dirty="0"/>
            <a:t>про час та день засідання та запрошує його до участі;</a:t>
          </a:r>
          <a:endParaRPr lang="ru-UA" dirty="0"/>
        </a:p>
      </dgm:t>
    </dgm:pt>
    <dgm:pt modelId="{601B71C1-6319-482F-848F-16BE6C8833C3}" type="parTrans" cxnId="{87D82DFC-74E3-456E-A9F2-ED563238C6FA}">
      <dgm:prSet/>
      <dgm:spPr/>
      <dgm:t>
        <a:bodyPr/>
        <a:lstStyle/>
        <a:p>
          <a:endParaRPr lang="uk-UA"/>
        </a:p>
      </dgm:t>
    </dgm:pt>
    <dgm:pt modelId="{C7A0DB7F-C3F9-447D-BB20-B2AC7D963D69}" type="sibTrans" cxnId="{87D82DFC-74E3-456E-A9F2-ED563238C6FA}">
      <dgm:prSet/>
      <dgm:spPr/>
      <dgm:t>
        <a:bodyPr/>
        <a:lstStyle/>
        <a:p>
          <a:endParaRPr lang="uk-UA"/>
        </a:p>
      </dgm:t>
    </dgm:pt>
    <dgm:pt modelId="{A4B9429C-2293-4265-9F3D-96F9673E370A}">
      <dgm:prSet/>
      <dgm:spPr/>
      <dgm:t>
        <a:bodyPr/>
        <a:lstStyle/>
        <a:p>
          <a:r>
            <a:rPr lang="uk-UA" b="1" dirty="0"/>
            <a:t>запрошує до участі </a:t>
          </a:r>
          <a:r>
            <a:rPr lang="uk-UA" dirty="0"/>
            <a:t>представників комісії ІКЦ</a:t>
          </a:r>
          <a:endParaRPr lang="ru-UA" dirty="0"/>
        </a:p>
      </dgm:t>
    </dgm:pt>
    <dgm:pt modelId="{10689C92-4383-46AC-88FD-52541BAA7A69}" type="parTrans" cxnId="{2EDD3AE4-5C63-47AC-9F09-B460CB897FA0}">
      <dgm:prSet/>
      <dgm:spPr/>
      <dgm:t>
        <a:bodyPr/>
        <a:lstStyle/>
        <a:p>
          <a:endParaRPr lang="uk-UA"/>
        </a:p>
      </dgm:t>
    </dgm:pt>
    <dgm:pt modelId="{CA5DC120-3FE0-4A52-9C53-110A7AAF57C1}" type="sibTrans" cxnId="{2EDD3AE4-5C63-47AC-9F09-B460CB897FA0}">
      <dgm:prSet/>
      <dgm:spPr/>
      <dgm:t>
        <a:bodyPr/>
        <a:lstStyle/>
        <a:p>
          <a:endParaRPr lang="uk-UA"/>
        </a:p>
      </dgm:t>
    </dgm:pt>
    <dgm:pt modelId="{9DF27377-F034-44D4-90A1-F83637F7C562}" type="pres">
      <dgm:prSet presAssocID="{DFADADD3-A2BF-4549-863B-9CF88F5BC30F}" presName="Name0" presStyleCnt="0">
        <dgm:presLayoutVars>
          <dgm:dir/>
          <dgm:resizeHandles val="exact"/>
        </dgm:presLayoutVars>
      </dgm:prSet>
      <dgm:spPr/>
    </dgm:pt>
    <dgm:pt modelId="{F21B0234-A9BB-4451-A1EA-48311C5896F6}" type="pres">
      <dgm:prSet presAssocID="{3455D6C6-EB0B-4ED7-B025-1DAE39B64537}" presName="parAndChTx" presStyleLbl="node1" presStyleIdx="0" presStyleCnt="2">
        <dgm:presLayoutVars>
          <dgm:bulletEnabled val="1"/>
        </dgm:presLayoutVars>
      </dgm:prSet>
      <dgm:spPr/>
    </dgm:pt>
    <dgm:pt modelId="{2120F517-3D8D-44C6-8A46-271924BF6A93}" type="pres">
      <dgm:prSet presAssocID="{726F5FC2-D4C3-45F1-B191-B1CA909A74C3}" presName="parAndChSpace" presStyleCnt="0"/>
      <dgm:spPr/>
    </dgm:pt>
    <dgm:pt modelId="{E39E5617-A165-4B34-8FF0-4393D9AF4AA3}" type="pres">
      <dgm:prSet presAssocID="{82D05E36-0DCE-4CBB-AA4F-785D56B2C618}" presName="parAndChTx" presStyleLbl="node1" presStyleIdx="1" presStyleCnt="2">
        <dgm:presLayoutVars>
          <dgm:bulletEnabled val="1"/>
        </dgm:presLayoutVars>
      </dgm:prSet>
      <dgm:spPr/>
    </dgm:pt>
  </dgm:ptLst>
  <dgm:cxnLst>
    <dgm:cxn modelId="{08DE1804-EE83-4987-BDB4-5F101E69B07F}" type="presOf" srcId="{DFADADD3-A2BF-4549-863B-9CF88F5BC30F}" destId="{9DF27377-F034-44D4-90A1-F83637F7C562}" srcOrd="0" destOrd="0" presId="urn:microsoft.com/office/officeart/2005/8/layout/hChevron3"/>
    <dgm:cxn modelId="{800A3912-9577-41F1-947A-8DC08AA02321}" type="presOf" srcId="{E1657210-FAE8-4E66-B793-BAF9F21A391C}" destId="{E39E5617-A165-4B34-8FF0-4393D9AF4AA3}" srcOrd="0" destOrd="1" presId="urn:microsoft.com/office/officeart/2005/8/layout/hChevron3"/>
    <dgm:cxn modelId="{25629512-3C45-4294-904B-CFC3C2851AB7}" type="presOf" srcId="{29CBBE13-1CD3-4F97-A64D-0F3C0DCE4122}" destId="{F21B0234-A9BB-4451-A1EA-48311C5896F6}" srcOrd="0" destOrd="1" presId="urn:microsoft.com/office/officeart/2005/8/layout/hChevron3"/>
    <dgm:cxn modelId="{2D447C3E-7F7B-49BA-9DB3-C2C94ECF76EE}" srcId="{82D05E36-0DCE-4CBB-AA4F-785D56B2C618}" destId="{73B4C3BF-1AE8-4B00-A22D-83299728AD6D}" srcOrd="1" destOrd="0" parTransId="{594B6768-0D2C-4ECD-9106-B2F0AA30D9B9}" sibTransId="{B46988E4-5824-4B18-BD69-D2A662CE1389}"/>
    <dgm:cxn modelId="{EDD71345-D2AB-4E48-8A54-BAB23C314D8A}" srcId="{3455D6C6-EB0B-4ED7-B025-1DAE39B64537}" destId="{29CBBE13-1CD3-4F97-A64D-0F3C0DCE4122}" srcOrd="0" destOrd="0" parTransId="{2A30DEF2-C5FA-4F7F-A1A6-7F5838E521E0}" sibTransId="{02170623-F49B-4787-905B-3A3C4BB24A25}"/>
    <dgm:cxn modelId="{02087249-02AC-4F5C-9347-9D8A0D22F1F6}" type="presOf" srcId="{21FE195E-AA73-45FB-AAB2-D5E10A1B1559}" destId="{F21B0234-A9BB-4451-A1EA-48311C5896F6}" srcOrd="0" destOrd="2" presId="urn:microsoft.com/office/officeart/2005/8/layout/hChevron3"/>
    <dgm:cxn modelId="{0738544E-0A89-49AF-984F-CA16A67D15A3}" srcId="{82D05E36-0DCE-4CBB-AA4F-785D56B2C618}" destId="{E1657210-FAE8-4E66-B793-BAF9F21A391C}" srcOrd="0" destOrd="0" parTransId="{F9042422-3537-4634-A340-747C5B4BC10A}" sibTransId="{BB956BFD-0C9D-4D84-B4BA-A1D0DD49EDE9}"/>
    <dgm:cxn modelId="{D855A36F-3003-42D7-B56E-1AD24C3A6747}" type="presOf" srcId="{82D05E36-0DCE-4CBB-AA4F-785D56B2C618}" destId="{E39E5617-A165-4B34-8FF0-4393D9AF4AA3}" srcOrd="0" destOrd="0" presId="urn:microsoft.com/office/officeart/2005/8/layout/hChevron3"/>
    <dgm:cxn modelId="{2272A48F-2143-4C33-8F34-E45821A3CA3F}" type="presOf" srcId="{3455D6C6-EB0B-4ED7-B025-1DAE39B64537}" destId="{F21B0234-A9BB-4451-A1EA-48311C5896F6}" srcOrd="0" destOrd="0" presId="urn:microsoft.com/office/officeart/2005/8/layout/hChevron3"/>
    <dgm:cxn modelId="{98CE62B0-1857-474C-A50E-567DCDC39449}" srcId="{3455D6C6-EB0B-4ED7-B025-1DAE39B64537}" destId="{21FE195E-AA73-45FB-AAB2-D5E10A1B1559}" srcOrd="1" destOrd="0" parTransId="{8A806E20-7E97-4EA8-81BA-BD5E084C4FF0}" sibTransId="{AFA41059-053D-433E-ACE9-306AA3AF51EF}"/>
    <dgm:cxn modelId="{D1C84BD7-44E5-4D41-A76C-F8C68A29B2A3}" srcId="{DFADADD3-A2BF-4549-863B-9CF88F5BC30F}" destId="{3455D6C6-EB0B-4ED7-B025-1DAE39B64537}" srcOrd="0" destOrd="0" parTransId="{3A326DF8-AA82-4775-B3C8-EE682EF2288F}" sibTransId="{726F5FC2-D4C3-45F1-B191-B1CA909A74C3}"/>
    <dgm:cxn modelId="{73AC40DB-0FAA-471A-8851-1E135C8DAF4B}" srcId="{DFADADD3-A2BF-4549-863B-9CF88F5BC30F}" destId="{82D05E36-0DCE-4CBB-AA4F-785D56B2C618}" srcOrd="1" destOrd="0" parTransId="{7112B37B-5AA8-494F-9F9A-351AB5599CA4}" sibTransId="{EDC33861-957D-46A2-8F3D-F81BC7D19124}"/>
    <dgm:cxn modelId="{2EDD3AE4-5C63-47AC-9F09-B460CB897FA0}" srcId="{82D05E36-0DCE-4CBB-AA4F-785D56B2C618}" destId="{A4B9429C-2293-4265-9F3D-96F9673E370A}" srcOrd="3" destOrd="0" parTransId="{10689C92-4383-46AC-88FD-52541BAA7A69}" sibTransId="{CA5DC120-3FE0-4A52-9C53-110A7AAF57C1}"/>
    <dgm:cxn modelId="{C00FA6E6-8C91-4E4E-B1CE-CC74DEDDB699}" type="presOf" srcId="{73B4C3BF-1AE8-4B00-A22D-83299728AD6D}" destId="{E39E5617-A165-4B34-8FF0-4393D9AF4AA3}" srcOrd="0" destOrd="2" presId="urn:microsoft.com/office/officeart/2005/8/layout/hChevron3"/>
    <dgm:cxn modelId="{4F0BF7E6-543A-4B5B-998D-8B6DBCF86920}" type="presOf" srcId="{A27A4DD2-D4A3-403C-9A57-B51FE9BAECCC}" destId="{E39E5617-A165-4B34-8FF0-4393D9AF4AA3}" srcOrd="0" destOrd="3" presId="urn:microsoft.com/office/officeart/2005/8/layout/hChevron3"/>
    <dgm:cxn modelId="{6BDF78F4-BCE8-4B6F-9BBB-FA99100EFBC7}" type="presOf" srcId="{A4B9429C-2293-4265-9F3D-96F9673E370A}" destId="{E39E5617-A165-4B34-8FF0-4393D9AF4AA3}" srcOrd="0" destOrd="4" presId="urn:microsoft.com/office/officeart/2005/8/layout/hChevron3"/>
    <dgm:cxn modelId="{87D82DFC-74E3-456E-A9F2-ED563238C6FA}" srcId="{82D05E36-0DCE-4CBB-AA4F-785D56B2C618}" destId="{A27A4DD2-D4A3-403C-9A57-B51FE9BAECCC}" srcOrd="2" destOrd="0" parTransId="{601B71C1-6319-482F-848F-16BE6C8833C3}" sibTransId="{C7A0DB7F-C3F9-447D-BB20-B2AC7D963D69}"/>
    <dgm:cxn modelId="{5EDDAF6A-1A6B-4EE5-B3EC-F5229C75BFE0}" type="presParOf" srcId="{9DF27377-F034-44D4-90A1-F83637F7C562}" destId="{F21B0234-A9BB-4451-A1EA-48311C5896F6}" srcOrd="0" destOrd="0" presId="urn:microsoft.com/office/officeart/2005/8/layout/hChevron3"/>
    <dgm:cxn modelId="{2269950D-47E8-4EC0-9295-A1F8B2E7056E}" type="presParOf" srcId="{9DF27377-F034-44D4-90A1-F83637F7C562}" destId="{2120F517-3D8D-44C6-8A46-271924BF6A93}" srcOrd="1" destOrd="0" presId="urn:microsoft.com/office/officeart/2005/8/layout/hChevron3"/>
    <dgm:cxn modelId="{BB37A845-0E17-46A9-91C4-7EB921722A08}" type="presParOf" srcId="{9DF27377-F034-44D4-90A1-F83637F7C562}" destId="{E39E5617-A165-4B34-8FF0-4393D9AF4AA3}" srcOrd="2"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8D6687E-E993-4B2A-81EA-B477F5C25983}" type="doc">
      <dgm:prSet loTypeId="urn:microsoft.com/office/officeart/2005/8/layout/hChevron3" loCatId="process" qsTypeId="urn:microsoft.com/office/officeart/2005/8/quickstyle/simple3" qsCatId="simple" csTypeId="urn:microsoft.com/office/officeart/2005/8/colors/accent3_2" csCatId="accent3" phldr="1"/>
      <dgm:spPr/>
      <dgm:t>
        <a:bodyPr/>
        <a:lstStyle/>
        <a:p>
          <a:endParaRPr lang="uk-UA"/>
        </a:p>
      </dgm:t>
    </dgm:pt>
    <dgm:pt modelId="{6D178384-6E2B-4051-81C6-770E75108EA9}">
      <dgm:prSet/>
      <dgm:spPr/>
      <dgm:t>
        <a:bodyPr/>
        <a:lstStyle/>
        <a:p>
          <a:r>
            <a:rPr lang="uk-UA" b="1" dirty="0"/>
            <a:t>Комісія ІКЦ</a:t>
          </a:r>
          <a:r>
            <a:rPr lang="uk-UA" dirty="0"/>
            <a:t>:</a:t>
          </a:r>
          <a:endParaRPr lang="ru-UA" dirty="0"/>
        </a:p>
      </dgm:t>
    </dgm:pt>
    <dgm:pt modelId="{87BDECB9-9D5D-4F08-BC37-07A05EBEDF21}" type="parTrans" cxnId="{A7B75166-22DE-4EB5-986F-C82DAC9301B8}">
      <dgm:prSet/>
      <dgm:spPr/>
      <dgm:t>
        <a:bodyPr/>
        <a:lstStyle/>
        <a:p>
          <a:endParaRPr lang="uk-UA"/>
        </a:p>
      </dgm:t>
    </dgm:pt>
    <dgm:pt modelId="{B0F29E08-6C7A-437E-A8E0-AADAC6B35A28}" type="sibTrans" cxnId="{A7B75166-22DE-4EB5-986F-C82DAC9301B8}">
      <dgm:prSet/>
      <dgm:spPr/>
      <dgm:t>
        <a:bodyPr/>
        <a:lstStyle/>
        <a:p>
          <a:endParaRPr lang="uk-UA"/>
        </a:p>
      </dgm:t>
    </dgm:pt>
    <dgm:pt modelId="{E86C549E-73CA-4251-B4F4-22A3D1D339E7}">
      <dgm:prSet/>
      <dgm:spPr/>
      <dgm:t>
        <a:bodyPr/>
        <a:lstStyle/>
        <a:p>
          <a:r>
            <a:rPr lang="uk-UA" b="1" dirty="0"/>
            <a:t>заслуховує</a:t>
          </a:r>
          <a:r>
            <a:rPr lang="uk-UA" dirty="0"/>
            <a:t> усіх сторін конфлікту; </a:t>
          </a:r>
          <a:endParaRPr lang="ru-UA" dirty="0"/>
        </a:p>
      </dgm:t>
    </dgm:pt>
    <dgm:pt modelId="{11EB63A8-AC0C-4359-8027-F759AF929C6D}" type="parTrans" cxnId="{658AD6E5-A1D0-4452-858D-BB189433E085}">
      <dgm:prSet/>
      <dgm:spPr/>
      <dgm:t>
        <a:bodyPr/>
        <a:lstStyle/>
        <a:p>
          <a:endParaRPr lang="uk-UA"/>
        </a:p>
      </dgm:t>
    </dgm:pt>
    <dgm:pt modelId="{B62B855D-3A2E-40FE-9093-BAE9014F7B52}" type="sibTrans" cxnId="{658AD6E5-A1D0-4452-858D-BB189433E085}">
      <dgm:prSet/>
      <dgm:spPr/>
      <dgm:t>
        <a:bodyPr/>
        <a:lstStyle/>
        <a:p>
          <a:endParaRPr lang="uk-UA"/>
        </a:p>
      </dgm:t>
    </dgm:pt>
    <dgm:pt modelId="{48770D79-A627-454F-BF55-C8F43F4C38CF}">
      <dgm:prSet/>
      <dgm:spPr/>
      <dgm:t>
        <a:bodyPr/>
        <a:lstStyle/>
        <a:p>
          <a:r>
            <a:rPr lang="uk-UA" b="1" dirty="0"/>
            <a:t>аналізує</a:t>
          </a:r>
          <a:r>
            <a:rPr lang="uk-UA" dirty="0"/>
            <a:t> факт конфлікту.</a:t>
          </a:r>
          <a:endParaRPr lang="ru-UA" dirty="0"/>
        </a:p>
      </dgm:t>
    </dgm:pt>
    <dgm:pt modelId="{EDA90F97-BA71-4FF8-80E5-6917858E1E6F}" type="parTrans" cxnId="{6799829F-8C08-4F6C-AC95-3CD68F86FD16}">
      <dgm:prSet/>
      <dgm:spPr/>
      <dgm:t>
        <a:bodyPr/>
        <a:lstStyle/>
        <a:p>
          <a:endParaRPr lang="uk-UA"/>
        </a:p>
      </dgm:t>
    </dgm:pt>
    <dgm:pt modelId="{DD5C5CAD-55D1-4D06-A948-68274773D691}" type="sibTrans" cxnId="{6799829F-8C08-4F6C-AC95-3CD68F86FD16}">
      <dgm:prSet/>
      <dgm:spPr/>
      <dgm:t>
        <a:bodyPr/>
        <a:lstStyle/>
        <a:p>
          <a:endParaRPr lang="uk-UA"/>
        </a:p>
      </dgm:t>
    </dgm:pt>
    <dgm:pt modelId="{872ACB02-81D6-440A-81EB-D9B46877482B}">
      <dgm:prSet/>
      <dgm:spPr/>
      <dgm:t>
        <a:bodyPr/>
        <a:lstStyle/>
        <a:p>
          <a:r>
            <a:rPr lang="uk-UA" b="1" dirty="0"/>
            <a:t>НКРЕКП</a:t>
          </a:r>
          <a:r>
            <a:rPr lang="uk-UA" dirty="0"/>
            <a:t>*:</a:t>
          </a:r>
          <a:endParaRPr lang="ru-UA" dirty="0"/>
        </a:p>
      </dgm:t>
    </dgm:pt>
    <dgm:pt modelId="{817A5ACE-0FFC-4240-BCD2-130A3AA256DE}" type="parTrans" cxnId="{68C61D13-DC8F-4338-A661-9D1A98C5A887}">
      <dgm:prSet/>
      <dgm:spPr/>
      <dgm:t>
        <a:bodyPr/>
        <a:lstStyle/>
        <a:p>
          <a:endParaRPr lang="uk-UA"/>
        </a:p>
      </dgm:t>
    </dgm:pt>
    <dgm:pt modelId="{26F2A184-97E0-44B5-B467-0BA394456084}" type="sibTrans" cxnId="{68C61D13-DC8F-4338-A661-9D1A98C5A887}">
      <dgm:prSet/>
      <dgm:spPr/>
      <dgm:t>
        <a:bodyPr/>
        <a:lstStyle/>
        <a:p>
          <a:endParaRPr lang="uk-UA"/>
        </a:p>
      </dgm:t>
    </dgm:pt>
    <dgm:pt modelId="{2EDCC0BC-0B16-4D00-B2D0-C5CE38AB9C6E}">
      <dgm:prSet/>
      <dgm:spPr/>
      <dgm:t>
        <a:bodyPr/>
        <a:lstStyle/>
        <a:p>
          <a:r>
            <a:rPr lang="uk-UA" b="1" dirty="0"/>
            <a:t>дає оцінку </a:t>
          </a:r>
          <a:r>
            <a:rPr lang="uk-UA" dirty="0"/>
            <a:t>щодо спірної ситуації, що склалася;</a:t>
          </a:r>
          <a:endParaRPr lang="ru-UA" dirty="0"/>
        </a:p>
      </dgm:t>
    </dgm:pt>
    <dgm:pt modelId="{24E5CC79-7B4C-4303-B9A0-50328AEC03B0}" type="parTrans" cxnId="{8A31031C-B733-453A-9A24-D6D5604B61CE}">
      <dgm:prSet/>
      <dgm:spPr/>
      <dgm:t>
        <a:bodyPr/>
        <a:lstStyle/>
        <a:p>
          <a:endParaRPr lang="uk-UA"/>
        </a:p>
      </dgm:t>
    </dgm:pt>
    <dgm:pt modelId="{D576F1DA-A003-41D3-A5A0-73181FDA8B49}" type="sibTrans" cxnId="{8A31031C-B733-453A-9A24-D6D5604B61CE}">
      <dgm:prSet/>
      <dgm:spPr/>
      <dgm:t>
        <a:bodyPr/>
        <a:lstStyle/>
        <a:p>
          <a:endParaRPr lang="uk-UA"/>
        </a:p>
      </dgm:t>
    </dgm:pt>
    <dgm:pt modelId="{FFE01079-54FA-4CF9-A6A8-1CCA5D926557}">
      <dgm:prSet/>
      <dgm:spPr/>
      <dgm:t>
        <a:bodyPr/>
        <a:lstStyle/>
        <a:p>
          <a:r>
            <a:rPr lang="uk-UA" b="1" dirty="0"/>
            <a:t>визначає конкретні дії</a:t>
          </a:r>
          <a:r>
            <a:rPr lang="uk-UA" dirty="0"/>
            <a:t> сторін;</a:t>
          </a:r>
          <a:endParaRPr lang="ru-UA" dirty="0"/>
        </a:p>
      </dgm:t>
    </dgm:pt>
    <dgm:pt modelId="{4442B1C9-356D-4E9C-8076-00DF364E62E2}" type="parTrans" cxnId="{8BA55DDD-07DF-4834-B290-FC8288200A6B}">
      <dgm:prSet/>
      <dgm:spPr/>
      <dgm:t>
        <a:bodyPr/>
        <a:lstStyle/>
        <a:p>
          <a:endParaRPr lang="uk-UA"/>
        </a:p>
      </dgm:t>
    </dgm:pt>
    <dgm:pt modelId="{05B910D7-5971-42F4-B0CE-0544550808D3}" type="sibTrans" cxnId="{8BA55DDD-07DF-4834-B290-FC8288200A6B}">
      <dgm:prSet/>
      <dgm:spPr/>
      <dgm:t>
        <a:bodyPr/>
        <a:lstStyle/>
        <a:p>
          <a:endParaRPr lang="uk-UA"/>
        </a:p>
      </dgm:t>
    </dgm:pt>
    <dgm:pt modelId="{B8E22A29-C229-4D63-BF96-44C61D1DF794}">
      <dgm:prSet/>
      <dgm:spPr/>
      <dgm:t>
        <a:bodyPr/>
        <a:lstStyle/>
        <a:p>
          <a:r>
            <a:rPr lang="uk-UA" b="1" dirty="0"/>
            <a:t>встановлює терміни </a:t>
          </a:r>
          <a:r>
            <a:rPr lang="uk-UA" dirty="0"/>
            <a:t>для врегулювання суперечностей чи конфлікту;</a:t>
          </a:r>
          <a:endParaRPr lang="ru-UA" dirty="0"/>
        </a:p>
      </dgm:t>
    </dgm:pt>
    <dgm:pt modelId="{76FFDE44-B2BC-442E-92DA-40181EEE978D}" type="parTrans" cxnId="{9CF3D0E2-FBED-4B83-82B7-9FF23ECFDDAE}">
      <dgm:prSet/>
      <dgm:spPr/>
      <dgm:t>
        <a:bodyPr/>
        <a:lstStyle/>
        <a:p>
          <a:endParaRPr lang="uk-UA"/>
        </a:p>
      </dgm:t>
    </dgm:pt>
    <dgm:pt modelId="{7E0E0129-75C0-42D7-8164-EACA09DC68BB}" type="sibTrans" cxnId="{9CF3D0E2-FBED-4B83-82B7-9FF23ECFDDAE}">
      <dgm:prSet/>
      <dgm:spPr/>
      <dgm:t>
        <a:bodyPr/>
        <a:lstStyle/>
        <a:p>
          <a:endParaRPr lang="uk-UA"/>
        </a:p>
      </dgm:t>
    </dgm:pt>
    <dgm:pt modelId="{FDD437B1-AA9B-40E4-AB49-76297DF9FDA1}">
      <dgm:prSet/>
      <dgm:spPr/>
      <dgm:t>
        <a:bodyPr/>
        <a:lstStyle/>
        <a:p>
          <a:r>
            <a:rPr lang="uk-UA" b="1" dirty="0"/>
            <a:t>залишає за собою контроль виконання </a:t>
          </a:r>
          <a:r>
            <a:rPr lang="uk-UA" dirty="0"/>
            <a:t>виробленого рішення задіяними сторонами.</a:t>
          </a:r>
          <a:endParaRPr lang="ru-UA" dirty="0"/>
        </a:p>
      </dgm:t>
    </dgm:pt>
    <dgm:pt modelId="{AD555805-EE2C-4E6A-AAE4-09953F91FF56}" type="parTrans" cxnId="{0AB86E28-193C-4165-8534-7A3CDDD9B3F2}">
      <dgm:prSet/>
      <dgm:spPr/>
      <dgm:t>
        <a:bodyPr/>
        <a:lstStyle/>
        <a:p>
          <a:endParaRPr lang="uk-UA"/>
        </a:p>
      </dgm:t>
    </dgm:pt>
    <dgm:pt modelId="{EB9A1915-0E59-4FF5-8FFB-CC95417A03D6}" type="sibTrans" cxnId="{0AB86E28-193C-4165-8534-7A3CDDD9B3F2}">
      <dgm:prSet/>
      <dgm:spPr/>
      <dgm:t>
        <a:bodyPr/>
        <a:lstStyle/>
        <a:p>
          <a:endParaRPr lang="uk-UA"/>
        </a:p>
      </dgm:t>
    </dgm:pt>
    <dgm:pt modelId="{9611CAFB-3B95-427D-923D-F65B48C081B3}" type="pres">
      <dgm:prSet presAssocID="{58D6687E-E993-4B2A-81EA-B477F5C25983}" presName="Name0" presStyleCnt="0">
        <dgm:presLayoutVars>
          <dgm:dir/>
          <dgm:resizeHandles val="exact"/>
        </dgm:presLayoutVars>
      </dgm:prSet>
      <dgm:spPr/>
    </dgm:pt>
    <dgm:pt modelId="{DEFC93FA-F329-4FCC-922F-CFD9BAFE4714}" type="pres">
      <dgm:prSet presAssocID="{6D178384-6E2B-4051-81C6-770E75108EA9}" presName="parAndChTx" presStyleLbl="node1" presStyleIdx="0" presStyleCnt="2">
        <dgm:presLayoutVars>
          <dgm:bulletEnabled val="1"/>
        </dgm:presLayoutVars>
      </dgm:prSet>
      <dgm:spPr/>
    </dgm:pt>
    <dgm:pt modelId="{2BE72123-5B57-4F1D-A6E5-92F8098128E8}" type="pres">
      <dgm:prSet presAssocID="{B0F29E08-6C7A-437E-A8E0-AADAC6B35A28}" presName="parAndChSpace" presStyleCnt="0"/>
      <dgm:spPr/>
    </dgm:pt>
    <dgm:pt modelId="{AE399F57-2EDF-4762-B7C7-010E0A064C96}" type="pres">
      <dgm:prSet presAssocID="{872ACB02-81D6-440A-81EB-D9B46877482B}" presName="parAndChTx" presStyleLbl="node1" presStyleIdx="1" presStyleCnt="2">
        <dgm:presLayoutVars>
          <dgm:bulletEnabled val="1"/>
        </dgm:presLayoutVars>
      </dgm:prSet>
      <dgm:spPr/>
    </dgm:pt>
  </dgm:ptLst>
  <dgm:cxnLst>
    <dgm:cxn modelId="{0C633109-3FAF-4D3A-96F3-0FEE362523CB}" type="presOf" srcId="{6D178384-6E2B-4051-81C6-770E75108EA9}" destId="{DEFC93FA-F329-4FCC-922F-CFD9BAFE4714}" srcOrd="0" destOrd="0" presId="urn:microsoft.com/office/officeart/2005/8/layout/hChevron3"/>
    <dgm:cxn modelId="{68C61D13-DC8F-4338-A661-9D1A98C5A887}" srcId="{58D6687E-E993-4B2A-81EA-B477F5C25983}" destId="{872ACB02-81D6-440A-81EB-D9B46877482B}" srcOrd="1" destOrd="0" parTransId="{817A5ACE-0FFC-4240-BCD2-130A3AA256DE}" sibTransId="{26F2A184-97E0-44B5-B467-0BA394456084}"/>
    <dgm:cxn modelId="{8A31031C-B733-453A-9A24-D6D5604B61CE}" srcId="{872ACB02-81D6-440A-81EB-D9B46877482B}" destId="{2EDCC0BC-0B16-4D00-B2D0-C5CE38AB9C6E}" srcOrd="0" destOrd="0" parTransId="{24E5CC79-7B4C-4303-B9A0-50328AEC03B0}" sibTransId="{D576F1DA-A003-41D3-A5A0-73181FDA8B49}"/>
    <dgm:cxn modelId="{0AB86E28-193C-4165-8534-7A3CDDD9B3F2}" srcId="{872ACB02-81D6-440A-81EB-D9B46877482B}" destId="{FDD437B1-AA9B-40E4-AB49-76297DF9FDA1}" srcOrd="3" destOrd="0" parTransId="{AD555805-EE2C-4E6A-AAE4-09953F91FF56}" sibTransId="{EB9A1915-0E59-4FF5-8FFB-CC95417A03D6}"/>
    <dgm:cxn modelId="{A7B75166-22DE-4EB5-986F-C82DAC9301B8}" srcId="{58D6687E-E993-4B2A-81EA-B477F5C25983}" destId="{6D178384-6E2B-4051-81C6-770E75108EA9}" srcOrd="0" destOrd="0" parTransId="{87BDECB9-9D5D-4F08-BC37-07A05EBEDF21}" sibTransId="{B0F29E08-6C7A-437E-A8E0-AADAC6B35A28}"/>
    <dgm:cxn modelId="{D462FD76-27EE-429F-A9EE-A6C16ADAE687}" type="presOf" srcId="{FFE01079-54FA-4CF9-A6A8-1CCA5D926557}" destId="{AE399F57-2EDF-4762-B7C7-010E0A064C96}" srcOrd="0" destOrd="2" presId="urn:microsoft.com/office/officeart/2005/8/layout/hChevron3"/>
    <dgm:cxn modelId="{B42DE67E-AA8F-4467-87EB-D605475453C0}" type="presOf" srcId="{58D6687E-E993-4B2A-81EA-B477F5C25983}" destId="{9611CAFB-3B95-427D-923D-F65B48C081B3}" srcOrd="0" destOrd="0" presId="urn:microsoft.com/office/officeart/2005/8/layout/hChevron3"/>
    <dgm:cxn modelId="{6E822E81-D2BC-4C6A-BF53-B8F28ABCA97D}" type="presOf" srcId="{B8E22A29-C229-4D63-BF96-44C61D1DF794}" destId="{AE399F57-2EDF-4762-B7C7-010E0A064C96}" srcOrd="0" destOrd="3" presId="urn:microsoft.com/office/officeart/2005/8/layout/hChevron3"/>
    <dgm:cxn modelId="{BC7A9C94-0191-44FA-8B4C-4E90277AF4A6}" type="presOf" srcId="{E86C549E-73CA-4251-B4F4-22A3D1D339E7}" destId="{DEFC93FA-F329-4FCC-922F-CFD9BAFE4714}" srcOrd="0" destOrd="1" presId="urn:microsoft.com/office/officeart/2005/8/layout/hChevron3"/>
    <dgm:cxn modelId="{6799829F-8C08-4F6C-AC95-3CD68F86FD16}" srcId="{6D178384-6E2B-4051-81C6-770E75108EA9}" destId="{48770D79-A627-454F-BF55-C8F43F4C38CF}" srcOrd="1" destOrd="0" parTransId="{EDA90F97-BA71-4FF8-80E5-6917858E1E6F}" sibTransId="{DD5C5CAD-55D1-4D06-A948-68274773D691}"/>
    <dgm:cxn modelId="{01EBF8A3-F11C-41ED-AF59-2B1788C17391}" type="presOf" srcId="{FDD437B1-AA9B-40E4-AB49-76297DF9FDA1}" destId="{AE399F57-2EDF-4762-B7C7-010E0A064C96}" srcOrd="0" destOrd="4" presId="urn:microsoft.com/office/officeart/2005/8/layout/hChevron3"/>
    <dgm:cxn modelId="{4881EDC4-A0D1-4C1F-816D-E44530FB29C1}" type="presOf" srcId="{872ACB02-81D6-440A-81EB-D9B46877482B}" destId="{AE399F57-2EDF-4762-B7C7-010E0A064C96}" srcOrd="0" destOrd="0" presId="urn:microsoft.com/office/officeart/2005/8/layout/hChevron3"/>
    <dgm:cxn modelId="{61B60CC7-FE86-49C6-9128-3FC2C730800A}" type="presOf" srcId="{48770D79-A627-454F-BF55-C8F43F4C38CF}" destId="{DEFC93FA-F329-4FCC-922F-CFD9BAFE4714}" srcOrd="0" destOrd="2" presId="urn:microsoft.com/office/officeart/2005/8/layout/hChevron3"/>
    <dgm:cxn modelId="{8BA55DDD-07DF-4834-B290-FC8288200A6B}" srcId="{872ACB02-81D6-440A-81EB-D9B46877482B}" destId="{FFE01079-54FA-4CF9-A6A8-1CCA5D926557}" srcOrd="1" destOrd="0" parTransId="{4442B1C9-356D-4E9C-8076-00DF364E62E2}" sibTransId="{05B910D7-5971-42F4-B0CE-0544550808D3}"/>
    <dgm:cxn modelId="{9CF3D0E2-FBED-4B83-82B7-9FF23ECFDDAE}" srcId="{872ACB02-81D6-440A-81EB-D9B46877482B}" destId="{B8E22A29-C229-4D63-BF96-44C61D1DF794}" srcOrd="2" destOrd="0" parTransId="{76FFDE44-B2BC-442E-92DA-40181EEE978D}" sibTransId="{7E0E0129-75C0-42D7-8164-EACA09DC68BB}"/>
    <dgm:cxn modelId="{658AD6E5-A1D0-4452-858D-BB189433E085}" srcId="{6D178384-6E2B-4051-81C6-770E75108EA9}" destId="{E86C549E-73CA-4251-B4F4-22A3D1D339E7}" srcOrd="0" destOrd="0" parTransId="{11EB63A8-AC0C-4359-8027-F759AF929C6D}" sibTransId="{B62B855D-3A2E-40FE-9093-BAE9014F7B52}"/>
    <dgm:cxn modelId="{B39DC5FF-21A7-45EE-A1ED-717E73820FBB}" type="presOf" srcId="{2EDCC0BC-0B16-4D00-B2D0-C5CE38AB9C6E}" destId="{AE399F57-2EDF-4762-B7C7-010E0A064C96}" srcOrd="0" destOrd="1" presId="urn:microsoft.com/office/officeart/2005/8/layout/hChevron3"/>
    <dgm:cxn modelId="{0E29A6BD-12ED-4609-8960-CFF607BE6EDF}" type="presParOf" srcId="{9611CAFB-3B95-427D-923D-F65B48C081B3}" destId="{DEFC93FA-F329-4FCC-922F-CFD9BAFE4714}" srcOrd="0" destOrd="0" presId="urn:microsoft.com/office/officeart/2005/8/layout/hChevron3"/>
    <dgm:cxn modelId="{7139C196-A84E-4392-AE34-7E7D73188E28}" type="presParOf" srcId="{9611CAFB-3B95-427D-923D-F65B48C081B3}" destId="{2BE72123-5B57-4F1D-A6E5-92F8098128E8}" srcOrd="1" destOrd="0" presId="urn:microsoft.com/office/officeart/2005/8/layout/hChevron3"/>
    <dgm:cxn modelId="{2ABC8EE8-E9FA-469F-802C-C892AAD149F5}" type="presParOf" srcId="{9611CAFB-3B95-427D-923D-F65B48C081B3}" destId="{AE399F57-2EDF-4762-B7C7-010E0A064C96}" srcOrd="2"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83DDA57-B904-4D1D-82A8-61B5C84B2B81}" type="doc">
      <dgm:prSet loTypeId="urn:microsoft.com/office/officeart/2005/8/layout/hProcess9" loCatId="process" qsTypeId="urn:microsoft.com/office/officeart/2005/8/quickstyle/simple1" qsCatId="simple" csTypeId="urn:microsoft.com/office/officeart/2005/8/colors/accent3_2" csCatId="accent3" phldr="1"/>
      <dgm:spPr/>
      <dgm:t>
        <a:bodyPr/>
        <a:lstStyle/>
        <a:p>
          <a:endParaRPr lang="uk-UA"/>
        </a:p>
      </dgm:t>
    </dgm:pt>
    <dgm:pt modelId="{CA47207B-EB10-4FC6-ADAF-DEBE2BB2A2A9}">
      <dgm:prSet custT="1"/>
      <dgm:spPr/>
      <dgm:t>
        <a:bodyPr/>
        <a:lstStyle/>
        <a:p>
          <a:r>
            <a:rPr lang="uk-UA" sz="1400" dirty="0"/>
            <a:t>Подання заяви*</a:t>
          </a:r>
          <a:endParaRPr lang="ru-UA" sz="1400" dirty="0"/>
        </a:p>
      </dgm:t>
    </dgm:pt>
    <dgm:pt modelId="{74B5A4FC-0078-4C71-8F8F-87C7AB1558DB}" type="parTrans" cxnId="{8EFE76FB-5FC3-4EB4-B805-BE70037E6391}">
      <dgm:prSet/>
      <dgm:spPr/>
      <dgm:t>
        <a:bodyPr/>
        <a:lstStyle/>
        <a:p>
          <a:endParaRPr lang="uk-UA" sz="1400"/>
        </a:p>
      </dgm:t>
    </dgm:pt>
    <dgm:pt modelId="{A38D533D-CA96-4BA8-9986-00FC5D278A40}" type="sibTrans" cxnId="{8EFE76FB-5FC3-4EB4-B805-BE70037E6391}">
      <dgm:prSet/>
      <dgm:spPr/>
      <dgm:t>
        <a:bodyPr/>
        <a:lstStyle/>
        <a:p>
          <a:endParaRPr lang="uk-UA" sz="1400"/>
        </a:p>
      </dgm:t>
    </dgm:pt>
    <dgm:pt modelId="{11D722BB-6134-4FFC-8782-2477A68F0796}">
      <dgm:prSet custT="1"/>
      <dgm:spPr/>
      <dgm:t>
        <a:bodyPr/>
        <a:lstStyle/>
        <a:p>
          <a:r>
            <a:rPr lang="uk-UA" sz="1400" kern="1200" dirty="0">
              <a:latin typeface="Corbel" panose="020B0503020204020204" pitchFamily="34" charset="0"/>
              <a:ea typeface="+mn-ea"/>
              <a:cs typeface="+mn-cs"/>
            </a:rPr>
            <a:t>Розпорядження про початок розгляду справи</a:t>
          </a:r>
          <a:endParaRPr lang="ru-UA" sz="1400" kern="1200" dirty="0">
            <a:latin typeface="Corbel" panose="020B0503020204020204" pitchFamily="34" charset="0"/>
            <a:ea typeface="+mn-ea"/>
            <a:cs typeface="+mn-cs"/>
          </a:endParaRPr>
        </a:p>
      </dgm:t>
    </dgm:pt>
    <dgm:pt modelId="{293DB58C-9297-46EF-A2FD-D0C7F007C573}" type="parTrans" cxnId="{5AB395C7-2E55-46D5-A682-5DC8B7030E79}">
      <dgm:prSet/>
      <dgm:spPr/>
      <dgm:t>
        <a:bodyPr/>
        <a:lstStyle/>
        <a:p>
          <a:endParaRPr lang="uk-UA" sz="1400"/>
        </a:p>
      </dgm:t>
    </dgm:pt>
    <dgm:pt modelId="{164226AE-7816-421E-BFF2-5BCDD3C4EB4D}" type="sibTrans" cxnId="{5AB395C7-2E55-46D5-A682-5DC8B7030E79}">
      <dgm:prSet/>
      <dgm:spPr/>
      <dgm:t>
        <a:bodyPr/>
        <a:lstStyle/>
        <a:p>
          <a:endParaRPr lang="uk-UA" sz="1400"/>
        </a:p>
      </dgm:t>
    </dgm:pt>
    <dgm:pt modelId="{DB436DE5-282D-41A5-BC4A-34132B75C2F1}">
      <dgm:prSet custT="1"/>
      <dgm:spPr/>
      <dgm:t>
        <a:bodyPr/>
        <a:lstStyle/>
        <a:p>
          <a:r>
            <a:rPr lang="uk-UA" sz="1400" dirty="0"/>
            <a:t>З’ясування обставин справи</a:t>
          </a:r>
          <a:endParaRPr lang="ru-UA" sz="1400" dirty="0"/>
        </a:p>
      </dgm:t>
    </dgm:pt>
    <dgm:pt modelId="{37522391-B259-4473-93F8-A12627FF977D}" type="parTrans" cxnId="{CC056B29-6B69-46DD-95C1-1502A1424328}">
      <dgm:prSet/>
      <dgm:spPr/>
      <dgm:t>
        <a:bodyPr/>
        <a:lstStyle/>
        <a:p>
          <a:endParaRPr lang="uk-UA" sz="1400"/>
        </a:p>
      </dgm:t>
    </dgm:pt>
    <dgm:pt modelId="{ABCBAF8A-9BFF-4F8E-A44C-DC61A120E9FE}" type="sibTrans" cxnId="{CC056B29-6B69-46DD-95C1-1502A1424328}">
      <dgm:prSet/>
      <dgm:spPr/>
      <dgm:t>
        <a:bodyPr/>
        <a:lstStyle/>
        <a:p>
          <a:endParaRPr lang="uk-UA" sz="1400"/>
        </a:p>
      </dgm:t>
    </dgm:pt>
    <dgm:pt modelId="{CACAAE30-2279-4C32-A743-43851547B2D8}">
      <dgm:prSet custT="1"/>
      <dgm:spPr/>
      <dgm:t>
        <a:bodyPr/>
        <a:lstStyle/>
        <a:p>
          <a:r>
            <a:rPr lang="uk-UA" sz="1400" dirty="0"/>
            <a:t>Розгляд (слухання)</a:t>
          </a:r>
          <a:endParaRPr lang="ru-UA" sz="1400" dirty="0"/>
        </a:p>
      </dgm:t>
    </dgm:pt>
    <dgm:pt modelId="{5A4C41AF-22BD-4BC5-A043-618B2EB9E659}" type="parTrans" cxnId="{1454848B-063D-4D0D-8DA9-9ACBD75ED448}">
      <dgm:prSet/>
      <dgm:spPr/>
      <dgm:t>
        <a:bodyPr/>
        <a:lstStyle/>
        <a:p>
          <a:endParaRPr lang="uk-UA" sz="1600"/>
        </a:p>
      </dgm:t>
    </dgm:pt>
    <dgm:pt modelId="{53CE9F18-73FC-4825-91CD-CA91DD49ED13}" type="sibTrans" cxnId="{1454848B-063D-4D0D-8DA9-9ACBD75ED448}">
      <dgm:prSet/>
      <dgm:spPr/>
      <dgm:t>
        <a:bodyPr/>
        <a:lstStyle/>
        <a:p>
          <a:endParaRPr lang="uk-UA" sz="1600"/>
        </a:p>
      </dgm:t>
    </dgm:pt>
    <dgm:pt modelId="{A28F0999-4D25-4A6E-88C0-25CAE5784AF5}">
      <dgm:prSet custT="1"/>
      <dgm:spPr/>
      <dgm:t>
        <a:bodyPr/>
        <a:lstStyle/>
        <a:p>
          <a:r>
            <a:rPr lang="uk-UA" sz="1400" dirty="0"/>
            <a:t>Рішення</a:t>
          </a:r>
          <a:endParaRPr lang="ru-UA" sz="1400" dirty="0"/>
        </a:p>
      </dgm:t>
    </dgm:pt>
    <dgm:pt modelId="{6344D127-2987-4006-BCA6-542DCA99C4AF}" type="parTrans" cxnId="{B97203DC-C059-4E2E-A7EF-2A5D2C317447}">
      <dgm:prSet/>
      <dgm:spPr/>
      <dgm:t>
        <a:bodyPr/>
        <a:lstStyle/>
        <a:p>
          <a:endParaRPr lang="uk-UA" sz="1600"/>
        </a:p>
      </dgm:t>
    </dgm:pt>
    <dgm:pt modelId="{0FDB7313-514E-4AAD-B09D-77167AF01FCD}" type="sibTrans" cxnId="{B97203DC-C059-4E2E-A7EF-2A5D2C317447}">
      <dgm:prSet/>
      <dgm:spPr/>
      <dgm:t>
        <a:bodyPr/>
        <a:lstStyle/>
        <a:p>
          <a:endParaRPr lang="uk-UA" sz="1600"/>
        </a:p>
      </dgm:t>
    </dgm:pt>
    <dgm:pt modelId="{DAB9420E-DC41-48C2-A701-C237A59E7FBB}" type="pres">
      <dgm:prSet presAssocID="{383DDA57-B904-4D1D-82A8-61B5C84B2B81}" presName="CompostProcess" presStyleCnt="0">
        <dgm:presLayoutVars>
          <dgm:dir/>
          <dgm:resizeHandles val="exact"/>
        </dgm:presLayoutVars>
      </dgm:prSet>
      <dgm:spPr/>
    </dgm:pt>
    <dgm:pt modelId="{2CBCFC0C-691A-445D-ADE4-847DFA351A59}" type="pres">
      <dgm:prSet presAssocID="{383DDA57-B904-4D1D-82A8-61B5C84B2B81}" presName="arrow" presStyleLbl="bgShp" presStyleIdx="0" presStyleCnt="1"/>
      <dgm:spPr/>
    </dgm:pt>
    <dgm:pt modelId="{8E470289-88BE-476B-BA06-A69CB5A89CFE}" type="pres">
      <dgm:prSet presAssocID="{383DDA57-B904-4D1D-82A8-61B5C84B2B81}" presName="linearProcess" presStyleCnt="0"/>
      <dgm:spPr/>
    </dgm:pt>
    <dgm:pt modelId="{A88FBAC5-B53C-407A-8BF5-4C6C2B5EFA79}" type="pres">
      <dgm:prSet presAssocID="{CA47207B-EB10-4FC6-ADAF-DEBE2BB2A2A9}" presName="textNode" presStyleLbl="node1" presStyleIdx="0" presStyleCnt="5">
        <dgm:presLayoutVars>
          <dgm:bulletEnabled val="1"/>
        </dgm:presLayoutVars>
      </dgm:prSet>
      <dgm:spPr/>
    </dgm:pt>
    <dgm:pt modelId="{BD0E3473-340F-4122-8FDC-DFF4C41BF95A}" type="pres">
      <dgm:prSet presAssocID="{A38D533D-CA96-4BA8-9986-00FC5D278A40}" presName="sibTrans" presStyleCnt="0"/>
      <dgm:spPr/>
    </dgm:pt>
    <dgm:pt modelId="{F2BC7713-7DF3-46DD-AD2B-744C07A13751}" type="pres">
      <dgm:prSet presAssocID="{11D722BB-6134-4FFC-8782-2477A68F0796}" presName="textNode" presStyleLbl="node1" presStyleIdx="1" presStyleCnt="5">
        <dgm:presLayoutVars>
          <dgm:bulletEnabled val="1"/>
        </dgm:presLayoutVars>
      </dgm:prSet>
      <dgm:spPr/>
    </dgm:pt>
    <dgm:pt modelId="{1173B1AD-D2AD-4F0C-9765-3D1080A48BE8}" type="pres">
      <dgm:prSet presAssocID="{164226AE-7816-421E-BFF2-5BCDD3C4EB4D}" presName="sibTrans" presStyleCnt="0"/>
      <dgm:spPr/>
    </dgm:pt>
    <dgm:pt modelId="{39628C59-02C9-4F76-BB33-D5C909747D0E}" type="pres">
      <dgm:prSet presAssocID="{DB436DE5-282D-41A5-BC4A-34132B75C2F1}" presName="textNode" presStyleLbl="node1" presStyleIdx="2" presStyleCnt="5">
        <dgm:presLayoutVars>
          <dgm:bulletEnabled val="1"/>
        </dgm:presLayoutVars>
      </dgm:prSet>
      <dgm:spPr/>
    </dgm:pt>
    <dgm:pt modelId="{AE0D066E-1A1F-446E-A4DA-59F45B270835}" type="pres">
      <dgm:prSet presAssocID="{ABCBAF8A-9BFF-4F8E-A44C-DC61A120E9FE}" presName="sibTrans" presStyleCnt="0"/>
      <dgm:spPr/>
    </dgm:pt>
    <dgm:pt modelId="{7D079D4B-F195-4C33-A02F-FBEAA963D10B}" type="pres">
      <dgm:prSet presAssocID="{CACAAE30-2279-4C32-A743-43851547B2D8}" presName="textNode" presStyleLbl="node1" presStyleIdx="3" presStyleCnt="5">
        <dgm:presLayoutVars>
          <dgm:bulletEnabled val="1"/>
        </dgm:presLayoutVars>
      </dgm:prSet>
      <dgm:spPr/>
    </dgm:pt>
    <dgm:pt modelId="{F10424DB-5FA1-4E96-9265-3F5FBA5969DA}" type="pres">
      <dgm:prSet presAssocID="{53CE9F18-73FC-4825-91CD-CA91DD49ED13}" presName="sibTrans" presStyleCnt="0"/>
      <dgm:spPr/>
    </dgm:pt>
    <dgm:pt modelId="{AB62FB90-A3D1-4940-8BDC-3028E487143B}" type="pres">
      <dgm:prSet presAssocID="{A28F0999-4D25-4A6E-88C0-25CAE5784AF5}" presName="textNode" presStyleLbl="node1" presStyleIdx="4" presStyleCnt="5">
        <dgm:presLayoutVars>
          <dgm:bulletEnabled val="1"/>
        </dgm:presLayoutVars>
      </dgm:prSet>
      <dgm:spPr/>
    </dgm:pt>
  </dgm:ptLst>
  <dgm:cxnLst>
    <dgm:cxn modelId="{332B2206-3CD9-4F0B-8C98-D20AFEC5D93D}" type="presOf" srcId="{CACAAE30-2279-4C32-A743-43851547B2D8}" destId="{7D079D4B-F195-4C33-A02F-FBEAA963D10B}" srcOrd="0" destOrd="0" presId="urn:microsoft.com/office/officeart/2005/8/layout/hProcess9"/>
    <dgm:cxn modelId="{2B34810C-9A2A-48E5-B4D4-CC0AD3FC8479}" type="presOf" srcId="{CA47207B-EB10-4FC6-ADAF-DEBE2BB2A2A9}" destId="{A88FBAC5-B53C-407A-8BF5-4C6C2B5EFA79}" srcOrd="0" destOrd="0" presId="urn:microsoft.com/office/officeart/2005/8/layout/hProcess9"/>
    <dgm:cxn modelId="{CC056B29-6B69-46DD-95C1-1502A1424328}" srcId="{383DDA57-B904-4D1D-82A8-61B5C84B2B81}" destId="{DB436DE5-282D-41A5-BC4A-34132B75C2F1}" srcOrd="2" destOrd="0" parTransId="{37522391-B259-4473-93F8-A12627FF977D}" sibTransId="{ABCBAF8A-9BFF-4F8E-A44C-DC61A120E9FE}"/>
    <dgm:cxn modelId="{1454848B-063D-4D0D-8DA9-9ACBD75ED448}" srcId="{383DDA57-B904-4D1D-82A8-61B5C84B2B81}" destId="{CACAAE30-2279-4C32-A743-43851547B2D8}" srcOrd="3" destOrd="0" parTransId="{5A4C41AF-22BD-4BC5-A043-618B2EB9E659}" sibTransId="{53CE9F18-73FC-4825-91CD-CA91DD49ED13}"/>
    <dgm:cxn modelId="{8720A8A9-1DA9-4524-98FD-0676154B2A86}" type="presOf" srcId="{11D722BB-6134-4FFC-8782-2477A68F0796}" destId="{F2BC7713-7DF3-46DD-AD2B-744C07A13751}" srcOrd="0" destOrd="0" presId="urn:microsoft.com/office/officeart/2005/8/layout/hProcess9"/>
    <dgm:cxn modelId="{2429CDC5-D288-4EEF-9289-21617CE33E46}" type="presOf" srcId="{A28F0999-4D25-4A6E-88C0-25CAE5784AF5}" destId="{AB62FB90-A3D1-4940-8BDC-3028E487143B}" srcOrd="0" destOrd="0" presId="urn:microsoft.com/office/officeart/2005/8/layout/hProcess9"/>
    <dgm:cxn modelId="{5AB395C7-2E55-46D5-A682-5DC8B7030E79}" srcId="{383DDA57-B904-4D1D-82A8-61B5C84B2B81}" destId="{11D722BB-6134-4FFC-8782-2477A68F0796}" srcOrd="1" destOrd="0" parTransId="{293DB58C-9297-46EF-A2FD-D0C7F007C573}" sibTransId="{164226AE-7816-421E-BFF2-5BCDD3C4EB4D}"/>
    <dgm:cxn modelId="{B97203DC-C059-4E2E-A7EF-2A5D2C317447}" srcId="{383DDA57-B904-4D1D-82A8-61B5C84B2B81}" destId="{A28F0999-4D25-4A6E-88C0-25CAE5784AF5}" srcOrd="4" destOrd="0" parTransId="{6344D127-2987-4006-BCA6-542DCA99C4AF}" sibTransId="{0FDB7313-514E-4AAD-B09D-77167AF01FCD}"/>
    <dgm:cxn modelId="{73C265E4-616A-40AB-B39C-901626CF830A}" type="presOf" srcId="{383DDA57-B904-4D1D-82A8-61B5C84B2B81}" destId="{DAB9420E-DC41-48C2-A701-C237A59E7FBB}" srcOrd="0" destOrd="0" presId="urn:microsoft.com/office/officeart/2005/8/layout/hProcess9"/>
    <dgm:cxn modelId="{8C2D85E4-EFDC-4CFD-B8FA-AEC0207FD707}" type="presOf" srcId="{DB436DE5-282D-41A5-BC4A-34132B75C2F1}" destId="{39628C59-02C9-4F76-BB33-D5C909747D0E}" srcOrd="0" destOrd="0" presId="urn:microsoft.com/office/officeart/2005/8/layout/hProcess9"/>
    <dgm:cxn modelId="{8EFE76FB-5FC3-4EB4-B805-BE70037E6391}" srcId="{383DDA57-B904-4D1D-82A8-61B5C84B2B81}" destId="{CA47207B-EB10-4FC6-ADAF-DEBE2BB2A2A9}" srcOrd="0" destOrd="0" parTransId="{74B5A4FC-0078-4C71-8F8F-87C7AB1558DB}" sibTransId="{A38D533D-CA96-4BA8-9986-00FC5D278A40}"/>
    <dgm:cxn modelId="{CF602F30-5F73-4730-A10C-066F8D0A7B14}" type="presParOf" srcId="{DAB9420E-DC41-48C2-A701-C237A59E7FBB}" destId="{2CBCFC0C-691A-445D-ADE4-847DFA351A59}" srcOrd="0" destOrd="0" presId="urn:microsoft.com/office/officeart/2005/8/layout/hProcess9"/>
    <dgm:cxn modelId="{82D68DBF-44C1-4276-9F9A-8B997813476F}" type="presParOf" srcId="{DAB9420E-DC41-48C2-A701-C237A59E7FBB}" destId="{8E470289-88BE-476B-BA06-A69CB5A89CFE}" srcOrd="1" destOrd="0" presId="urn:microsoft.com/office/officeart/2005/8/layout/hProcess9"/>
    <dgm:cxn modelId="{58C9881F-CC64-4FF8-86AD-9C18E0A6590D}" type="presParOf" srcId="{8E470289-88BE-476B-BA06-A69CB5A89CFE}" destId="{A88FBAC5-B53C-407A-8BF5-4C6C2B5EFA79}" srcOrd="0" destOrd="0" presId="urn:microsoft.com/office/officeart/2005/8/layout/hProcess9"/>
    <dgm:cxn modelId="{7C073866-C18D-4B9F-AB48-54CE83CD4C64}" type="presParOf" srcId="{8E470289-88BE-476B-BA06-A69CB5A89CFE}" destId="{BD0E3473-340F-4122-8FDC-DFF4C41BF95A}" srcOrd="1" destOrd="0" presId="urn:microsoft.com/office/officeart/2005/8/layout/hProcess9"/>
    <dgm:cxn modelId="{E5956271-D4A0-4715-B2FD-A83E1A03573D}" type="presParOf" srcId="{8E470289-88BE-476B-BA06-A69CB5A89CFE}" destId="{F2BC7713-7DF3-46DD-AD2B-744C07A13751}" srcOrd="2" destOrd="0" presId="urn:microsoft.com/office/officeart/2005/8/layout/hProcess9"/>
    <dgm:cxn modelId="{91DD3256-C311-482E-9511-D3C97A1F7FCC}" type="presParOf" srcId="{8E470289-88BE-476B-BA06-A69CB5A89CFE}" destId="{1173B1AD-D2AD-4F0C-9765-3D1080A48BE8}" srcOrd="3" destOrd="0" presId="urn:microsoft.com/office/officeart/2005/8/layout/hProcess9"/>
    <dgm:cxn modelId="{6DCFA647-0069-4369-A120-51F87E76D327}" type="presParOf" srcId="{8E470289-88BE-476B-BA06-A69CB5A89CFE}" destId="{39628C59-02C9-4F76-BB33-D5C909747D0E}" srcOrd="4" destOrd="0" presId="urn:microsoft.com/office/officeart/2005/8/layout/hProcess9"/>
    <dgm:cxn modelId="{2394691E-2B8F-49CB-9671-3BEFDEAAC3E5}" type="presParOf" srcId="{8E470289-88BE-476B-BA06-A69CB5A89CFE}" destId="{AE0D066E-1A1F-446E-A4DA-59F45B270835}" srcOrd="5" destOrd="0" presId="urn:microsoft.com/office/officeart/2005/8/layout/hProcess9"/>
    <dgm:cxn modelId="{0323146B-A5B3-4D37-B81A-C83C670707CB}" type="presParOf" srcId="{8E470289-88BE-476B-BA06-A69CB5A89CFE}" destId="{7D079D4B-F195-4C33-A02F-FBEAA963D10B}" srcOrd="6" destOrd="0" presId="urn:microsoft.com/office/officeart/2005/8/layout/hProcess9"/>
    <dgm:cxn modelId="{9B6F8ADD-2AF2-434E-BF75-C4FD0B9BA640}" type="presParOf" srcId="{8E470289-88BE-476B-BA06-A69CB5A89CFE}" destId="{F10424DB-5FA1-4E96-9265-3F5FBA5969DA}" srcOrd="7" destOrd="0" presId="urn:microsoft.com/office/officeart/2005/8/layout/hProcess9"/>
    <dgm:cxn modelId="{7FBD18DC-0001-4DBB-B316-30DCE287CF0A}" type="presParOf" srcId="{8E470289-88BE-476B-BA06-A69CB5A89CFE}" destId="{AB62FB90-A3D1-4940-8BDC-3028E487143B}"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C2ECB9-D8BD-4833-8AAD-5EBF33F2B678}">
      <dsp:nvSpPr>
        <dsp:cNvPr id="0" name=""/>
        <dsp:cNvSpPr/>
      </dsp:nvSpPr>
      <dsp:spPr>
        <a:xfrm>
          <a:off x="2252613" y="626820"/>
          <a:ext cx="483524" cy="91440"/>
        </a:xfrm>
        <a:custGeom>
          <a:avLst/>
          <a:gdLst/>
          <a:ahLst/>
          <a:cxnLst/>
          <a:rect l="0" t="0" r="0" b="0"/>
          <a:pathLst>
            <a:path>
              <a:moveTo>
                <a:pt x="0" y="45720"/>
              </a:moveTo>
              <a:lnTo>
                <a:pt x="483524"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uk-UA" sz="500" kern="1200" dirty="0"/>
        </a:p>
      </dsp:txBody>
      <dsp:txXfrm>
        <a:off x="2481522" y="669969"/>
        <a:ext cx="25706" cy="5141"/>
      </dsp:txXfrm>
    </dsp:sp>
    <dsp:sp modelId="{06E56F5A-4D30-42D7-91EE-334C2E3BE89F}">
      <dsp:nvSpPr>
        <dsp:cNvPr id="0" name=""/>
        <dsp:cNvSpPr/>
      </dsp:nvSpPr>
      <dsp:spPr>
        <a:xfrm>
          <a:off x="19089" y="1943"/>
          <a:ext cx="2235324" cy="13411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533" tIns="114974" rIns="109533" bIns="114974" numCol="1" spcCol="1270" anchor="ctr" anchorCtr="0">
          <a:noAutofit/>
        </a:bodyPr>
        <a:lstStyle/>
        <a:p>
          <a:pPr marL="0" lvl="0" indent="0" algn="ctr" defTabSz="577850">
            <a:lnSpc>
              <a:spcPct val="90000"/>
            </a:lnSpc>
            <a:spcBef>
              <a:spcPct val="0"/>
            </a:spcBef>
            <a:spcAft>
              <a:spcPct val="35000"/>
            </a:spcAft>
            <a:buNone/>
          </a:pPr>
          <a:r>
            <a:rPr lang="uk-UA" sz="1300" b="1" kern="1200" dirty="0"/>
            <a:t>1. Виникнення спірної ситуації/ незгоди Споживача </a:t>
          </a:r>
          <a:br>
            <a:rPr lang="uk-UA" sz="1300" b="1" kern="1200" dirty="0"/>
          </a:br>
          <a:r>
            <a:rPr lang="uk-UA" sz="1300" kern="1200" dirty="0"/>
            <a:t>(на прикладі відносин між Споживачем електричної енергії та Учасником ринку)</a:t>
          </a:r>
          <a:endParaRPr lang="ru-UA" sz="1300" kern="1200" dirty="0"/>
        </a:p>
      </dsp:txBody>
      <dsp:txXfrm>
        <a:off x="19089" y="1943"/>
        <a:ext cx="2235324" cy="1341194"/>
      </dsp:txXfrm>
    </dsp:sp>
    <dsp:sp modelId="{BCADC7C8-E457-4A6A-A4B9-96902DBB3637}">
      <dsp:nvSpPr>
        <dsp:cNvPr id="0" name=""/>
        <dsp:cNvSpPr/>
      </dsp:nvSpPr>
      <dsp:spPr>
        <a:xfrm>
          <a:off x="5002062" y="626820"/>
          <a:ext cx="483524" cy="91440"/>
        </a:xfrm>
        <a:custGeom>
          <a:avLst/>
          <a:gdLst/>
          <a:ahLst/>
          <a:cxnLst/>
          <a:rect l="0" t="0" r="0" b="0"/>
          <a:pathLst>
            <a:path>
              <a:moveTo>
                <a:pt x="0" y="45720"/>
              </a:moveTo>
              <a:lnTo>
                <a:pt x="483524"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uk-UA" sz="500" kern="1200" dirty="0"/>
        </a:p>
      </dsp:txBody>
      <dsp:txXfrm>
        <a:off x="5230971" y="669969"/>
        <a:ext cx="25706" cy="5141"/>
      </dsp:txXfrm>
    </dsp:sp>
    <dsp:sp modelId="{3D5CDA58-2E31-4E06-9B31-6EA490FC3293}">
      <dsp:nvSpPr>
        <dsp:cNvPr id="0" name=""/>
        <dsp:cNvSpPr/>
      </dsp:nvSpPr>
      <dsp:spPr>
        <a:xfrm>
          <a:off x="2768537" y="1943"/>
          <a:ext cx="2235324" cy="13411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533" tIns="114974" rIns="109533" bIns="114974" numCol="1" spcCol="1270" anchor="ctr" anchorCtr="0">
          <a:noAutofit/>
        </a:bodyPr>
        <a:lstStyle/>
        <a:p>
          <a:pPr marL="0" lvl="0" indent="0" algn="ctr" defTabSz="577850">
            <a:lnSpc>
              <a:spcPct val="90000"/>
            </a:lnSpc>
            <a:spcBef>
              <a:spcPct val="0"/>
            </a:spcBef>
            <a:spcAft>
              <a:spcPct val="35000"/>
            </a:spcAft>
            <a:buNone/>
          </a:pPr>
          <a:r>
            <a:rPr lang="uk-UA" sz="1300" b="1" i="0" kern="1200" dirty="0"/>
            <a:t>2. Споживач звертається до Учасника ринку зі зверненням/ скаргою/ претензією.</a:t>
          </a:r>
          <a:endParaRPr lang="ru-UA" sz="1300" kern="1200" dirty="0"/>
        </a:p>
      </dsp:txBody>
      <dsp:txXfrm>
        <a:off x="2768537" y="1943"/>
        <a:ext cx="2235324" cy="1341194"/>
      </dsp:txXfrm>
    </dsp:sp>
    <dsp:sp modelId="{B35BCD74-1F98-4476-9474-97DC42A745AA}">
      <dsp:nvSpPr>
        <dsp:cNvPr id="0" name=""/>
        <dsp:cNvSpPr/>
      </dsp:nvSpPr>
      <dsp:spPr>
        <a:xfrm>
          <a:off x="1136751" y="1341337"/>
          <a:ext cx="5498897" cy="483524"/>
        </a:xfrm>
        <a:custGeom>
          <a:avLst/>
          <a:gdLst/>
          <a:ahLst/>
          <a:cxnLst/>
          <a:rect l="0" t="0" r="0" b="0"/>
          <a:pathLst>
            <a:path>
              <a:moveTo>
                <a:pt x="5498897" y="0"/>
              </a:moveTo>
              <a:lnTo>
                <a:pt x="5498897" y="258862"/>
              </a:lnTo>
              <a:lnTo>
                <a:pt x="0" y="258862"/>
              </a:lnTo>
              <a:lnTo>
                <a:pt x="0" y="483524"/>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uk-UA" sz="500" kern="1200" dirty="0"/>
        </a:p>
      </dsp:txBody>
      <dsp:txXfrm>
        <a:off x="3748128" y="1580529"/>
        <a:ext cx="276143" cy="5141"/>
      </dsp:txXfrm>
    </dsp:sp>
    <dsp:sp modelId="{C08A598E-36FA-4E76-AC22-623801169A1E}">
      <dsp:nvSpPr>
        <dsp:cNvPr id="0" name=""/>
        <dsp:cNvSpPr/>
      </dsp:nvSpPr>
      <dsp:spPr>
        <a:xfrm>
          <a:off x="5517986" y="1943"/>
          <a:ext cx="2235324" cy="13411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533" tIns="114974" rIns="109533" bIns="114974" numCol="1" spcCol="1270" anchor="ctr" anchorCtr="0">
          <a:noAutofit/>
        </a:bodyPr>
        <a:lstStyle/>
        <a:p>
          <a:pPr marL="0" lvl="0" indent="0" algn="ctr" defTabSz="577850">
            <a:lnSpc>
              <a:spcPct val="90000"/>
            </a:lnSpc>
            <a:spcBef>
              <a:spcPct val="0"/>
            </a:spcBef>
            <a:spcAft>
              <a:spcPct val="35000"/>
            </a:spcAft>
            <a:buNone/>
          </a:pPr>
          <a:r>
            <a:rPr lang="uk-UA" sz="1300" b="1" i="0" kern="1200" dirty="0"/>
            <a:t>3. Учасник ринку не має права відмовити у розгляді. Термін усунення порушення – </a:t>
          </a:r>
          <a:br>
            <a:rPr lang="uk-UA" sz="1300" b="1" i="0" kern="1200" dirty="0"/>
          </a:br>
          <a:r>
            <a:rPr lang="uk-UA" sz="1300" b="1" i="0" kern="1200" dirty="0"/>
            <a:t>30 календарних днів.</a:t>
          </a:r>
          <a:endParaRPr lang="ru-UA" sz="1300" kern="1200" dirty="0"/>
        </a:p>
      </dsp:txBody>
      <dsp:txXfrm>
        <a:off x="5517986" y="1943"/>
        <a:ext cx="2235324" cy="1341194"/>
      </dsp:txXfrm>
    </dsp:sp>
    <dsp:sp modelId="{14D13F66-E0E2-41A1-A0CB-C8BCD0174FAF}">
      <dsp:nvSpPr>
        <dsp:cNvPr id="0" name=""/>
        <dsp:cNvSpPr/>
      </dsp:nvSpPr>
      <dsp:spPr>
        <a:xfrm>
          <a:off x="2252613" y="2482139"/>
          <a:ext cx="483524" cy="91440"/>
        </a:xfrm>
        <a:custGeom>
          <a:avLst/>
          <a:gdLst/>
          <a:ahLst/>
          <a:cxnLst/>
          <a:rect l="0" t="0" r="0" b="0"/>
          <a:pathLst>
            <a:path>
              <a:moveTo>
                <a:pt x="0" y="45720"/>
              </a:moveTo>
              <a:lnTo>
                <a:pt x="483524"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uk-UA" sz="500" kern="1200" dirty="0"/>
        </a:p>
      </dsp:txBody>
      <dsp:txXfrm>
        <a:off x="2481522" y="2525288"/>
        <a:ext cx="25706" cy="5141"/>
      </dsp:txXfrm>
    </dsp:sp>
    <dsp:sp modelId="{BA42E1F5-517B-4BEA-B552-66E346F6E9F7}">
      <dsp:nvSpPr>
        <dsp:cNvPr id="0" name=""/>
        <dsp:cNvSpPr/>
      </dsp:nvSpPr>
      <dsp:spPr>
        <a:xfrm>
          <a:off x="19089" y="1857262"/>
          <a:ext cx="2235324" cy="13411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533" tIns="114974" rIns="109533" bIns="114974" numCol="1" spcCol="1270" anchor="ctr" anchorCtr="0">
          <a:noAutofit/>
        </a:bodyPr>
        <a:lstStyle/>
        <a:p>
          <a:pPr marL="0" lvl="0" indent="0" algn="ctr" defTabSz="577850">
            <a:lnSpc>
              <a:spcPct val="90000"/>
            </a:lnSpc>
            <a:spcBef>
              <a:spcPct val="0"/>
            </a:spcBef>
            <a:spcAft>
              <a:spcPct val="35000"/>
            </a:spcAft>
            <a:buNone/>
          </a:pPr>
          <a:r>
            <a:rPr lang="uk-UA" sz="1300" b="1" i="0" kern="1200" dirty="0"/>
            <a:t>4. Споживач звертається до НКРЕКП у разі незгоди з рішенням Учасника ринку  - протягом 1 місяця з дня його отримання.</a:t>
          </a:r>
          <a:endParaRPr lang="ru-UA" sz="1300" kern="1200" dirty="0"/>
        </a:p>
      </dsp:txBody>
      <dsp:txXfrm>
        <a:off x="19089" y="1857262"/>
        <a:ext cx="2235324" cy="1341194"/>
      </dsp:txXfrm>
    </dsp:sp>
    <dsp:sp modelId="{B818CC16-02E8-4B81-B0AE-EA43F6108D13}">
      <dsp:nvSpPr>
        <dsp:cNvPr id="0" name=""/>
        <dsp:cNvSpPr/>
      </dsp:nvSpPr>
      <dsp:spPr>
        <a:xfrm>
          <a:off x="2768537" y="1857262"/>
          <a:ext cx="2235324" cy="13411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533" tIns="114974" rIns="109533" bIns="114974" numCol="1" spcCol="1270" anchor="ctr" anchorCtr="0">
          <a:noAutofit/>
        </a:bodyPr>
        <a:lstStyle/>
        <a:p>
          <a:pPr marL="0" lvl="0" indent="0" algn="ctr" defTabSz="577850">
            <a:lnSpc>
              <a:spcPct val="90000"/>
            </a:lnSpc>
            <a:spcBef>
              <a:spcPct val="0"/>
            </a:spcBef>
            <a:spcAft>
              <a:spcPct val="35000"/>
            </a:spcAft>
            <a:buNone/>
          </a:pPr>
          <a:r>
            <a:rPr lang="uk-UA" sz="1300" b="1" i="0" kern="1200" dirty="0"/>
            <a:t>5. У разі незгоди з рішенням НКРЕКП, Споживач може звертатися до Суду щодо оскарження такого рішення.</a:t>
          </a:r>
          <a:endParaRPr lang="ru-UA" sz="1300" kern="1200" dirty="0"/>
        </a:p>
      </dsp:txBody>
      <dsp:txXfrm>
        <a:off x="2768537" y="1857262"/>
        <a:ext cx="2235324" cy="13411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BCFC0C-691A-445D-ADE4-847DFA351A59}">
      <dsp:nvSpPr>
        <dsp:cNvPr id="0" name=""/>
        <dsp:cNvSpPr/>
      </dsp:nvSpPr>
      <dsp:spPr>
        <a:xfrm>
          <a:off x="578382" y="0"/>
          <a:ext cx="6555007" cy="188107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8FBAC5-B53C-407A-8BF5-4C6C2B5EFA79}">
      <dsp:nvSpPr>
        <dsp:cNvPr id="0" name=""/>
        <dsp:cNvSpPr/>
      </dsp:nvSpPr>
      <dsp:spPr>
        <a:xfrm>
          <a:off x="2635" y="564323"/>
          <a:ext cx="1712555" cy="7524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uk-UA" sz="1600" kern="1200" dirty="0"/>
            <a:t>Подання скарги</a:t>
          </a:r>
          <a:endParaRPr lang="ru-UA" sz="1600" kern="1200" dirty="0"/>
        </a:p>
      </dsp:txBody>
      <dsp:txXfrm>
        <a:off x="39366" y="601054"/>
        <a:ext cx="1639093" cy="678969"/>
      </dsp:txXfrm>
    </dsp:sp>
    <dsp:sp modelId="{F2BC7713-7DF3-46DD-AD2B-744C07A13751}">
      <dsp:nvSpPr>
        <dsp:cNvPr id="0" name=""/>
        <dsp:cNvSpPr/>
      </dsp:nvSpPr>
      <dsp:spPr>
        <a:xfrm>
          <a:off x="2000617" y="564323"/>
          <a:ext cx="1712555" cy="7524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uk-UA" sz="1600" kern="1200" dirty="0"/>
            <a:t>Попередні слухання</a:t>
          </a:r>
          <a:endParaRPr lang="ru-UA" sz="1600" kern="1200" dirty="0"/>
        </a:p>
      </dsp:txBody>
      <dsp:txXfrm>
        <a:off x="2037348" y="601054"/>
        <a:ext cx="1639093" cy="678969"/>
      </dsp:txXfrm>
    </dsp:sp>
    <dsp:sp modelId="{39628C59-02C9-4F76-BB33-D5C909747D0E}">
      <dsp:nvSpPr>
        <dsp:cNvPr id="0" name=""/>
        <dsp:cNvSpPr/>
      </dsp:nvSpPr>
      <dsp:spPr>
        <a:xfrm>
          <a:off x="3998599" y="564323"/>
          <a:ext cx="1712555" cy="7524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uk-UA" sz="1600" kern="1200" dirty="0"/>
            <a:t>Позапланові перевірки </a:t>
          </a:r>
          <a:br>
            <a:rPr lang="uk-UA" sz="1600" kern="1200" dirty="0"/>
          </a:br>
          <a:r>
            <a:rPr lang="uk-UA" sz="1600" kern="1200" dirty="0"/>
            <a:t>(за потреби)</a:t>
          </a:r>
          <a:endParaRPr lang="ru-UA" sz="1600" kern="1200" dirty="0"/>
        </a:p>
      </dsp:txBody>
      <dsp:txXfrm>
        <a:off x="4035330" y="601054"/>
        <a:ext cx="1639093" cy="678969"/>
      </dsp:txXfrm>
    </dsp:sp>
    <dsp:sp modelId="{DFB364A7-DDB5-4952-9484-B32A320C0D19}">
      <dsp:nvSpPr>
        <dsp:cNvPr id="0" name=""/>
        <dsp:cNvSpPr/>
      </dsp:nvSpPr>
      <dsp:spPr>
        <a:xfrm>
          <a:off x="5996581" y="564323"/>
          <a:ext cx="1712555" cy="7524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uk-UA" sz="1600" kern="1200" dirty="0"/>
            <a:t>Рішення по суті скарги</a:t>
          </a:r>
          <a:endParaRPr lang="ru-UA" sz="1600" kern="1200" dirty="0"/>
        </a:p>
      </dsp:txBody>
      <dsp:txXfrm>
        <a:off x="6033312" y="601054"/>
        <a:ext cx="1639093" cy="6789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1B0234-A9BB-4451-A1EA-48311C5896F6}">
      <dsp:nvSpPr>
        <dsp:cNvPr id="0" name=""/>
        <dsp:cNvSpPr/>
      </dsp:nvSpPr>
      <dsp:spPr>
        <a:xfrm>
          <a:off x="6072" y="0"/>
          <a:ext cx="4311253" cy="3200400"/>
        </a:xfrm>
        <a:prstGeom prst="homePlate">
          <a:avLst>
            <a:gd name="adj" fmla="val 25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091" tIns="53340" rIns="608366" bIns="53340" numCol="1" spcCol="1270" anchor="t" anchorCtr="0">
          <a:noAutofit/>
        </a:bodyPr>
        <a:lstStyle/>
        <a:p>
          <a:pPr marL="0" lvl="0" indent="0" algn="l" defTabSz="933450">
            <a:lnSpc>
              <a:spcPct val="90000"/>
            </a:lnSpc>
            <a:spcBef>
              <a:spcPct val="0"/>
            </a:spcBef>
            <a:spcAft>
              <a:spcPct val="35000"/>
            </a:spcAft>
            <a:buNone/>
          </a:pPr>
          <a:r>
            <a:rPr lang="uk-UA" sz="2100" b="1" kern="1200" dirty="0"/>
            <a:t>НКРЕКП:</a:t>
          </a:r>
          <a:endParaRPr lang="ru-UA" sz="2100" b="1" kern="1200" dirty="0"/>
        </a:p>
        <a:p>
          <a:pPr marL="171450" lvl="1" indent="-171450" algn="l" defTabSz="711200">
            <a:lnSpc>
              <a:spcPct val="90000"/>
            </a:lnSpc>
            <a:spcBef>
              <a:spcPct val="0"/>
            </a:spcBef>
            <a:spcAft>
              <a:spcPct val="15000"/>
            </a:spcAft>
            <a:buChar char="•"/>
          </a:pPr>
          <a:r>
            <a:rPr lang="uk-UA" sz="1600" b="1" kern="1200" dirty="0"/>
            <a:t>реагує на запит </a:t>
          </a:r>
          <a:r>
            <a:rPr lang="uk-UA" sz="1600" kern="1200" dirty="0"/>
            <a:t>заявника (копію скарги Споживача);</a:t>
          </a:r>
          <a:endParaRPr lang="ru-UA" sz="1600" kern="1200" dirty="0"/>
        </a:p>
        <a:p>
          <a:pPr marL="171450" lvl="1" indent="-171450" algn="l" defTabSz="711200">
            <a:lnSpc>
              <a:spcPct val="90000"/>
            </a:lnSpc>
            <a:spcBef>
              <a:spcPct val="0"/>
            </a:spcBef>
            <a:spcAft>
              <a:spcPct val="15000"/>
            </a:spcAft>
            <a:buChar char="•"/>
          </a:pPr>
          <a:r>
            <a:rPr lang="uk-UA" sz="1600" b="1" kern="1200" dirty="0"/>
            <a:t>ініціює розгляд </a:t>
          </a:r>
          <a:r>
            <a:rPr lang="uk-UA" sz="1600" kern="1200" dirty="0"/>
            <a:t>питання по суті скарги на черговому засіданні комісії ІКЦ. </a:t>
          </a:r>
          <a:endParaRPr lang="ru-UA" sz="1600" kern="1200" dirty="0"/>
        </a:p>
      </dsp:txBody>
      <dsp:txXfrm>
        <a:off x="6072" y="0"/>
        <a:ext cx="3911203" cy="3200400"/>
      </dsp:txXfrm>
    </dsp:sp>
    <dsp:sp modelId="{E39E5617-A165-4B34-8FF0-4393D9AF4AA3}">
      <dsp:nvSpPr>
        <dsp:cNvPr id="0" name=""/>
        <dsp:cNvSpPr/>
      </dsp:nvSpPr>
      <dsp:spPr>
        <a:xfrm>
          <a:off x="3455074" y="0"/>
          <a:ext cx="4311253" cy="3200400"/>
        </a:xfrm>
        <a:prstGeom prst="chevron">
          <a:avLst>
            <a:gd name="adj" fmla="val 25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2091" tIns="53340" rIns="152091" bIns="53340" numCol="1" spcCol="1270" anchor="t" anchorCtr="0">
          <a:noAutofit/>
        </a:bodyPr>
        <a:lstStyle/>
        <a:p>
          <a:pPr marL="0" lvl="0" indent="0" algn="l" defTabSz="933450">
            <a:lnSpc>
              <a:spcPct val="90000"/>
            </a:lnSpc>
            <a:spcBef>
              <a:spcPct val="0"/>
            </a:spcBef>
            <a:spcAft>
              <a:spcPct val="35000"/>
            </a:spcAft>
            <a:buNone/>
          </a:pPr>
          <a:r>
            <a:rPr lang="uk-UA" sz="2100" b="1" kern="1200" dirty="0"/>
            <a:t>ІКЦ:</a:t>
          </a:r>
          <a:endParaRPr lang="ru-UA" sz="2100" b="1" kern="1200" dirty="0"/>
        </a:p>
        <a:p>
          <a:pPr marL="171450" lvl="1" indent="-171450" algn="l" defTabSz="711200">
            <a:lnSpc>
              <a:spcPct val="90000"/>
            </a:lnSpc>
            <a:spcBef>
              <a:spcPct val="0"/>
            </a:spcBef>
            <a:spcAft>
              <a:spcPct val="15000"/>
            </a:spcAft>
            <a:buChar char="•"/>
          </a:pPr>
          <a:r>
            <a:rPr lang="uk-UA" sz="1600" b="1" kern="1200" dirty="0"/>
            <a:t>формує порядок денний </a:t>
          </a:r>
          <a:r>
            <a:rPr lang="uk-UA" sz="1600" kern="1200" dirty="0"/>
            <a:t>чергового засідання, з внесенням питання розгляду скарги;</a:t>
          </a:r>
          <a:endParaRPr lang="ru-UA" sz="1600" kern="1200" dirty="0"/>
        </a:p>
        <a:p>
          <a:pPr marL="171450" lvl="1" indent="-171450" algn="l" defTabSz="711200">
            <a:lnSpc>
              <a:spcPct val="90000"/>
            </a:lnSpc>
            <a:spcBef>
              <a:spcPct val="0"/>
            </a:spcBef>
            <a:spcAft>
              <a:spcPct val="15000"/>
            </a:spcAft>
            <a:buChar char="•"/>
          </a:pPr>
          <a:r>
            <a:rPr lang="uk-UA" sz="1600" b="1" kern="1200" dirty="0"/>
            <a:t>організує проведення засідання</a:t>
          </a:r>
          <a:r>
            <a:rPr lang="uk-UA" sz="1600" kern="1200" dirty="0"/>
            <a:t>; </a:t>
          </a:r>
          <a:endParaRPr lang="ru-UA" sz="1600" kern="1200" dirty="0"/>
        </a:p>
        <a:p>
          <a:pPr marL="171450" lvl="1" indent="-171450" algn="l" defTabSz="711200">
            <a:lnSpc>
              <a:spcPct val="90000"/>
            </a:lnSpc>
            <a:spcBef>
              <a:spcPct val="0"/>
            </a:spcBef>
            <a:spcAft>
              <a:spcPct val="15000"/>
            </a:spcAft>
            <a:buChar char="•"/>
          </a:pPr>
          <a:r>
            <a:rPr lang="uk-UA" sz="1600" b="1" kern="1200" dirty="0"/>
            <a:t>інформує заявника </a:t>
          </a:r>
          <a:r>
            <a:rPr lang="uk-UA" sz="1600" kern="1200" dirty="0"/>
            <a:t>про час та день засідання та запрошує його до участі;</a:t>
          </a:r>
          <a:endParaRPr lang="ru-UA" sz="1600" kern="1200" dirty="0"/>
        </a:p>
        <a:p>
          <a:pPr marL="171450" lvl="1" indent="-171450" algn="l" defTabSz="711200">
            <a:lnSpc>
              <a:spcPct val="90000"/>
            </a:lnSpc>
            <a:spcBef>
              <a:spcPct val="0"/>
            </a:spcBef>
            <a:spcAft>
              <a:spcPct val="15000"/>
            </a:spcAft>
            <a:buChar char="•"/>
          </a:pPr>
          <a:r>
            <a:rPr lang="uk-UA" sz="1600" b="1" kern="1200" dirty="0"/>
            <a:t>запрошує до участі </a:t>
          </a:r>
          <a:r>
            <a:rPr lang="uk-UA" sz="1600" kern="1200" dirty="0"/>
            <a:t>представників комісії ІКЦ</a:t>
          </a:r>
          <a:endParaRPr lang="ru-UA" sz="1600" kern="1200" dirty="0"/>
        </a:p>
      </dsp:txBody>
      <dsp:txXfrm>
        <a:off x="4255174" y="0"/>
        <a:ext cx="2711053" cy="32004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FC93FA-F329-4FCC-922F-CFD9BAFE4714}">
      <dsp:nvSpPr>
        <dsp:cNvPr id="0" name=""/>
        <dsp:cNvSpPr/>
      </dsp:nvSpPr>
      <dsp:spPr>
        <a:xfrm>
          <a:off x="6437" y="0"/>
          <a:ext cx="4570895" cy="3121880"/>
        </a:xfrm>
        <a:prstGeom prst="homePlate">
          <a:avLst>
            <a:gd name="adj" fmla="val 25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1251" tIns="48260" rIns="645004" bIns="48260" numCol="1" spcCol="1270" anchor="t" anchorCtr="0">
          <a:noAutofit/>
        </a:bodyPr>
        <a:lstStyle/>
        <a:p>
          <a:pPr marL="0" lvl="0" indent="0" algn="l" defTabSz="844550">
            <a:lnSpc>
              <a:spcPct val="90000"/>
            </a:lnSpc>
            <a:spcBef>
              <a:spcPct val="0"/>
            </a:spcBef>
            <a:spcAft>
              <a:spcPct val="35000"/>
            </a:spcAft>
            <a:buNone/>
          </a:pPr>
          <a:r>
            <a:rPr lang="uk-UA" sz="1900" b="1" kern="1200" dirty="0"/>
            <a:t>Комісія ІКЦ</a:t>
          </a:r>
          <a:r>
            <a:rPr lang="uk-UA" sz="1900" kern="1200" dirty="0"/>
            <a:t>:</a:t>
          </a:r>
          <a:endParaRPr lang="ru-UA" sz="1900" kern="1200" dirty="0"/>
        </a:p>
        <a:p>
          <a:pPr marL="114300" lvl="1" indent="-114300" algn="l" defTabSz="666750">
            <a:lnSpc>
              <a:spcPct val="90000"/>
            </a:lnSpc>
            <a:spcBef>
              <a:spcPct val="0"/>
            </a:spcBef>
            <a:spcAft>
              <a:spcPct val="15000"/>
            </a:spcAft>
            <a:buChar char="•"/>
          </a:pPr>
          <a:r>
            <a:rPr lang="uk-UA" sz="1500" b="1" kern="1200" dirty="0"/>
            <a:t>заслуховує</a:t>
          </a:r>
          <a:r>
            <a:rPr lang="uk-UA" sz="1500" kern="1200" dirty="0"/>
            <a:t> усіх сторін конфлікту; </a:t>
          </a:r>
          <a:endParaRPr lang="ru-UA" sz="1500" kern="1200" dirty="0"/>
        </a:p>
        <a:p>
          <a:pPr marL="114300" lvl="1" indent="-114300" algn="l" defTabSz="666750">
            <a:lnSpc>
              <a:spcPct val="90000"/>
            </a:lnSpc>
            <a:spcBef>
              <a:spcPct val="0"/>
            </a:spcBef>
            <a:spcAft>
              <a:spcPct val="15000"/>
            </a:spcAft>
            <a:buChar char="•"/>
          </a:pPr>
          <a:r>
            <a:rPr lang="uk-UA" sz="1500" b="1" kern="1200" dirty="0"/>
            <a:t>аналізує</a:t>
          </a:r>
          <a:r>
            <a:rPr lang="uk-UA" sz="1500" kern="1200" dirty="0"/>
            <a:t> факт конфлікту.</a:t>
          </a:r>
          <a:endParaRPr lang="ru-UA" sz="1500" kern="1200" dirty="0"/>
        </a:p>
      </dsp:txBody>
      <dsp:txXfrm>
        <a:off x="6437" y="0"/>
        <a:ext cx="4180660" cy="3121880"/>
      </dsp:txXfrm>
    </dsp:sp>
    <dsp:sp modelId="{AE399F57-2EDF-4762-B7C7-010E0A064C96}">
      <dsp:nvSpPr>
        <dsp:cNvPr id="0" name=""/>
        <dsp:cNvSpPr/>
      </dsp:nvSpPr>
      <dsp:spPr>
        <a:xfrm>
          <a:off x="3663153" y="0"/>
          <a:ext cx="4570895" cy="3121880"/>
        </a:xfrm>
        <a:prstGeom prst="chevron">
          <a:avLst>
            <a:gd name="adj" fmla="val 25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1251" tIns="48260" rIns="161251" bIns="48260" numCol="1" spcCol="1270" anchor="t" anchorCtr="0">
          <a:noAutofit/>
        </a:bodyPr>
        <a:lstStyle/>
        <a:p>
          <a:pPr marL="0" lvl="0" indent="0" algn="l" defTabSz="844550">
            <a:lnSpc>
              <a:spcPct val="90000"/>
            </a:lnSpc>
            <a:spcBef>
              <a:spcPct val="0"/>
            </a:spcBef>
            <a:spcAft>
              <a:spcPct val="35000"/>
            </a:spcAft>
            <a:buNone/>
          </a:pPr>
          <a:r>
            <a:rPr lang="uk-UA" sz="1900" b="1" kern="1200" dirty="0"/>
            <a:t>НКРЕКП</a:t>
          </a:r>
          <a:r>
            <a:rPr lang="uk-UA" sz="1900" kern="1200" dirty="0"/>
            <a:t>*:</a:t>
          </a:r>
          <a:endParaRPr lang="ru-UA" sz="1900" kern="1200" dirty="0"/>
        </a:p>
        <a:p>
          <a:pPr marL="114300" lvl="1" indent="-114300" algn="l" defTabSz="666750">
            <a:lnSpc>
              <a:spcPct val="90000"/>
            </a:lnSpc>
            <a:spcBef>
              <a:spcPct val="0"/>
            </a:spcBef>
            <a:spcAft>
              <a:spcPct val="15000"/>
            </a:spcAft>
            <a:buChar char="•"/>
          </a:pPr>
          <a:r>
            <a:rPr lang="uk-UA" sz="1500" b="1" kern="1200" dirty="0"/>
            <a:t>дає оцінку </a:t>
          </a:r>
          <a:r>
            <a:rPr lang="uk-UA" sz="1500" kern="1200" dirty="0"/>
            <a:t>щодо спірної ситуації, що склалася;</a:t>
          </a:r>
          <a:endParaRPr lang="ru-UA" sz="1500" kern="1200" dirty="0"/>
        </a:p>
        <a:p>
          <a:pPr marL="114300" lvl="1" indent="-114300" algn="l" defTabSz="666750">
            <a:lnSpc>
              <a:spcPct val="90000"/>
            </a:lnSpc>
            <a:spcBef>
              <a:spcPct val="0"/>
            </a:spcBef>
            <a:spcAft>
              <a:spcPct val="15000"/>
            </a:spcAft>
            <a:buChar char="•"/>
          </a:pPr>
          <a:r>
            <a:rPr lang="uk-UA" sz="1500" b="1" kern="1200" dirty="0"/>
            <a:t>визначає конкретні дії</a:t>
          </a:r>
          <a:r>
            <a:rPr lang="uk-UA" sz="1500" kern="1200" dirty="0"/>
            <a:t> сторін;</a:t>
          </a:r>
          <a:endParaRPr lang="ru-UA" sz="1500" kern="1200" dirty="0"/>
        </a:p>
        <a:p>
          <a:pPr marL="114300" lvl="1" indent="-114300" algn="l" defTabSz="666750">
            <a:lnSpc>
              <a:spcPct val="90000"/>
            </a:lnSpc>
            <a:spcBef>
              <a:spcPct val="0"/>
            </a:spcBef>
            <a:spcAft>
              <a:spcPct val="15000"/>
            </a:spcAft>
            <a:buChar char="•"/>
          </a:pPr>
          <a:r>
            <a:rPr lang="uk-UA" sz="1500" b="1" kern="1200" dirty="0"/>
            <a:t>встановлює терміни </a:t>
          </a:r>
          <a:r>
            <a:rPr lang="uk-UA" sz="1500" kern="1200" dirty="0"/>
            <a:t>для врегулювання суперечностей чи конфлікту;</a:t>
          </a:r>
          <a:endParaRPr lang="ru-UA" sz="1500" kern="1200" dirty="0"/>
        </a:p>
        <a:p>
          <a:pPr marL="114300" lvl="1" indent="-114300" algn="l" defTabSz="666750">
            <a:lnSpc>
              <a:spcPct val="90000"/>
            </a:lnSpc>
            <a:spcBef>
              <a:spcPct val="0"/>
            </a:spcBef>
            <a:spcAft>
              <a:spcPct val="15000"/>
            </a:spcAft>
            <a:buChar char="•"/>
          </a:pPr>
          <a:r>
            <a:rPr lang="uk-UA" sz="1500" b="1" kern="1200" dirty="0"/>
            <a:t>залишає за собою контроль виконання </a:t>
          </a:r>
          <a:r>
            <a:rPr lang="uk-UA" sz="1500" kern="1200" dirty="0"/>
            <a:t>виробленого рішення задіяними сторонами.</a:t>
          </a:r>
          <a:endParaRPr lang="ru-UA" sz="1500" kern="1200" dirty="0"/>
        </a:p>
      </dsp:txBody>
      <dsp:txXfrm>
        <a:off x="4443623" y="0"/>
        <a:ext cx="3009955" cy="31218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BCFC0C-691A-445D-ADE4-847DFA351A59}">
      <dsp:nvSpPr>
        <dsp:cNvPr id="0" name=""/>
        <dsp:cNvSpPr/>
      </dsp:nvSpPr>
      <dsp:spPr>
        <a:xfrm>
          <a:off x="635321" y="0"/>
          <a:ext cx="7200309" cy="1881078"/>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8FBAC5-B53C-407A-8BF5-4C6C2B5EFA79}">
      <dsp:nvSpPr>
        <dsp:cNvPr id="0" name=""/>
        <dsp:cNvSpPr/>
      </dsp:nvSpPr>
      <dsp:spPr>
        <a:xfrm>
          <a:off x="2481" y="564323"/>
          <a:ext cx="1493997" cy="75243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uk-UA" sz="1400" kern="1200" dirty="0"/>
            <a:t>Подання заяви*</a:t>
          </a:r>
          <a:endParaRPr lang="ru-UA" sz="1400" kern="1200" dirty="0"/>
        </a:p>
      </dsp:txBody>
      <dsp:txXfrm>
        <a:off x="39212" y="601054"/>
        <a:ext cx="1420535" cy="678969"/>
      </dsp:txXfrm>
    </dsp:sp>
    <dsp:sp modelId="{F2BC7713-7DF3-46DD-AD2B-744C07A13751}">
      <dsp:nvSpPr>
        <dsp:cNvPr id="0" name=""/>
        <dsp:cNvSpPr/>
      </dsp:nvSpPr>
      <dsp:spPr>
        <a:xfrm>
          <a:off x="1745479" y="564323"/>
          <a:ext cx="1493997" cy="75243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uk-UA" sz="1400" kern="1200" dirty="0">
              <a:latin typeface="Corbel" panose="020B0503020204020204" pitchFamily="34" charset="0"/>
              <a:ea typeface="+mn-ea"/>
              <a:cs typeface="+mn-cs"/>
            </a:rPr>
            <a:t>Розпорядження про початок розгляду справи</a:t>
          </a:r>
          <a:endParaRPr lang="ru-UA" sz="1400" kern="1200" dirty="0">
            <a:latin typeface="Corbel" panose="020B0503020204020204" pitchFamily="34" charset="0"/>
            <a:ea typeface="+mn-ea"/>
            <a:cs typeface="+mn-cs"/>
          </a:endParaRPr>
        </a:p>
      </dsp:txBody>
      <dsp:txXfrm>
        <a:off x="1782210" y="601054"/>
        <a:ext cx="1420535" cy="678969"/>
      </dsp:txXfrm>
    </dsp:sp>
    <dsp:sp modelId="{39628C59-02C9-4F76-BB33-D5C909747D0E}">
      <dsp:nvSpPr>
        <dsp:cNvPr id="0" name=""/>
        <dsp:cNvSpPr/>
      </dsp:nvSpPr>
      <dsp:spPr>
        <a:xfrm>
          <a:off x="3488477" y="564323"/>
          <a:ext cx="1493997" cy="75243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uk-UA" sz="1400" kern="1200" dirty="0"/>
            <a:t>З’ясування обставин справи</a:t>
          </a:r>
          <a:endParaRPr lang="ru-UA" sz="1400" kern="1200" dirty="0"/>
        </a:p>
      </dsp:txBody>
      <dsp:txXfrm>
        <a:off x="3525208" y="601054"/>
        <a:ext cx="1420535" cy="678969"/>
      </dsp:txXfrm>
    </dsp:sp>
    <dsp:sp modelId="{7D079D4B-F195-4C33-A02F-FBEAA963D10B}">
      <dsp:nvSpPr>
        <dsp:cNvPr id="0" name=""/>
        <dsp:cNvSpPr/>
      </dsp:nvSpPr>
      <dsp:spPr>
        <a:xfrm>
          <a:off x="5231474" y="564323"/>
          <a:ext cx="1493997" cy="75243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uk-UA" sz="1400" kern="1200" dirty="0"/>
            <a:t>Розгляд (слухання)</a:t>
          </a:r>
          <a:endParaRPr lang="ru-UA" sz="1400" kern="1200" dirty="0"/>
        </a:p>
      </dsp:txBody>
      <dsp:txXfrm>
        <a:off x="5268205" y="601054"/>
        <a:ext cx="1420535" cy="678969"/>
      </dsp:txXfrm>
    </dsp:sp>
    <dsp:sp modelId="{AB62FB90-A3D1-4940-8BDC-3028E487143B}">
      <dsp:nvSpPr>
        <dsp:cNvPr id="0" name=""/>
        <dsp:cNvSpPr/>
      </dsp:nvSpPr>
      <dsp:spPr>
        <a:xfrm>
          <a:off x="6974472" y="564323"/>
          <a:ext cx="1493997" cy="75243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uk-UA" sz="1400" kern="1200" dirty="0"/>
            <a:t>Рішення</a:t>
          </a:r>
          <a:endParaRPr lang="ru-UA" sz="1400" kern="1200" dirty="0"/>
        </a:p>
      </dsp:txBody>
      <dsp:txXfrm>
        <a:off x="7011203" y="601054"/>
        <a:ext cx="1420535" cy="678969"/>
      </dsp:txXfrm>
    </dsp:sp>
  </dsp:spTree>
</dsp:drawing>
</file>

<file path=ppt/diagrams/layout1.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11/13/2020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11/13/2020</a:t>
            </a:fld>
            <a:endParaRPr lang="en-US"/>
          </a:p>
        </p:txBody>
      </p:sp>
      <p:sp>
        <p:nvSpPr>
          <p:cNvPr id="4" name="Slide Image Placeholder 3"/>
          <p:cNvSpPr>
            <a:spLocks noGrp="1" noRot="1" noChangeAspect="1"/>
          </p:cNvSpPr>
          <p:nvPr>
            <p:ph type="sldImg" idx="2"/>
          </p:nvPr>
        </p:nvSpPr>
        <p:spPr>
          <a:xfrm>
            <a:off x="404813" y="685800"/>
            <a:ext cx="604837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9" name="Picture Placeholder 9"/>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52400" y="153988"/>
            <a:ext cx="8839199" cy="4876800"/>
          </a:xfrm>
          <a:prstGeom prst="rect">
            <a:avLst/>
          </a:prstGeom>
        </p:spPr>
      </p:pic>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11/13/2020</a:t>
            </a:fld>
            <a:endParaRPr lang="en-US" dirty="0"/>
          </a:p>
        </p:txBody>
      </p:sp>
      <p:sp>
        <p:nvSpPr>
          <p:cNvPr id="10"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2" name="Title 1"/>
          <p:cNvSpPr>
            <a:spLocks noGrp="1"/>
          </p:cNvSpPr>
          <p:nvPr>
            <p:ph type="ctrTitle" hasCustomPrompt="1"/>
          </p:nvPr>
        </p:nvSpPr>
        <p:spPr>
          <a:xfrm>
            <a:off x="685800" y="1601787"/>
            <a:ext cx="3886200" cy="1209781"/>
          </a:xfrm>
          <a:effectLst>
            <a:outerShdw blurRad="254000" dir="2700000" algn="tl" rotWithShape="0">
              <a:srgbClr val="000000">
                <a:alpha val="20000"/>
              </a:srgbClr>
            </a:outerShdw>
          </a:effectLst>
        </p:spPr>
        <p:txBody>
          <a:bodyPr anchor="b" anchorCtr="0">
            <a:normAutofit/>
          </a:bodyPr>
          <a:lstStyle>
            <a:lvl1pPr>
              <a:defRPr sz="24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3135206"/>
            <a:ext cx="3429000" cy="1209781"/>
          </a:xfrm>
          <a:effectLst>
            <a:outerShdw blurRad="254000" dir="5400000" algn="tl" rotWithShape="0">
              <a:srgbClr val="000000">
                <a:alpha val="40000"/>
              </a:srgbClr>
            </a:outerShdw>
          </a:effectLst>
        </p:spPr>
        <p:txBody>
          <a:bodyPr>
            <a:norm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46760" y="2973387"/>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862312" y="1098609"/>
            <a:ext cx="207391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8" name="Picture 7">
            <a:extLst>
              <a:ext uri="{FF2B5EF4-FFF2-40B4-BE49-F238E27FC236}">
                <a16:creationId xmlns:a16="http://schemas.microsoft.com/office/drawing/2014/main" id="{BF49FF49-EF45-41ED-B58F-632892539B86}"/>
              </a:ext>
            </a:extLst>
          </p:cNvPr>
          <p:cNvPicPr>
            <a:picLocks noChangeAspect="1"/>
          </p:cNvPicPr>
          <p:nvPr userDrawn="1"/>
        </p:nvPicPr>
        <p:blipFill>
          <a:blip r:embed="rId3"/>
          <a:stretch>
            <a:fillRect/>
          </a:stretch>
        </p:blipFill>
        <p:spPr>
          <a:xfrm>
            <a:off x="491473" y="447838"/>
            <a:ext cx="1760400" cy="681275"/>
          </a:xfrm>
          <a:prstGeom prst="rect">
            <a:avLst/>
          </a:prstGeom>
        </p:spPr>
      </p:pic>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3987"/>
            <a:ext cx="4419600" cy="4876799"/>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11/13/2020</a:t>
            </a:fld>
            <a:endParaRPr lang="en-US"/>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442713" y="1098609"/>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188567"/>
            <a:ext cx="3885896" cy="837665"/>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Red/Gray 1 Content">
    <p:bg>
      <p:bgPr>
        <a:solidFill>
          <a:schemeClr val="bg1"/>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11/13/2020</a:t>
            </a:fld>
            <a:endParaRPr lang="en-US"/>
          </a:p>
        </p:txBody>
      </p:sp>
      <p:sp>
        <p:nvSpPr>
          <p:cNvPr id="9"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2" name="Title Placeholder 1"/>
          <p:cNvSpPr>
            <a:spLocks noGrp="1"/>
          </p:cNvSpPr>
          <p:nvPr>
            <p:ph type="title"/>
          </p:nvPr>
        </p:nvSpPr>
        <p:spPr>
          <a:xfrm>
            <a:off x="686104" y="682922"/>
            <a:ext cx="7772400" cy="461665"/>
          </a:xfrm>
          <a:prstGeom prst="rect">
            <a:avLst/>
          </a:prstGeom>
        </p:spPr>
        <p:txBody>
          <a:bodyPr vert="horz" lIns="91440" tIns="45720" rIns="91440" bIns="45720" rtlCol="0" anchor="b" anchorCtr="0">
            <a:spAutoFit/>
          </a:bodyPr>
          <a:lstStyle/>
          <a:p>
            <a:r>
              <a:rPr lang="ru-RU"/>
              <a:t>Образец заголовка</a:t>
            </a:r>
            <a:endParaRPr lang="en-US" dirty="0"/>
          </a:p>
        </p:txBody>
      </p:sp>
      <p:sp>
        <p:nvSpPr>
          <p:cNvPr id="7" name="Text Placeholder 2"/>
          <p:cNvSpPr>
            <a:spLocks noGrp="1"/>
          </p:cNvSpPr>
          <p:nvPr>
            <p:ph idx="1" hasCustomPrompt="1"/>
          </p:nvPr>
        </p:nvSpPr>
        <p:spPr>
          <a:xfrm>
            <a:off x="685800" y="1296987"/>
            <a:ext cx="7772400" cy="3200400"/>
          </a:xfrm>
          <a:prstGeom prst="rect">
            <a:avLst/>
          </a:prstGeom>
        </p:spPr>
        <p:txBody>
          <a:bodyPr vert="horz" lIns="91440" tIns="45720" rIns="91440" bIns="45720" rtlCol="0">
            <a:normAutofit/>
          </a:bodyPr>
          <a:lstStyle>
            <a:lvl1pPr marL="230188" marR="0" indent="-230188" algn="l" defTabSz="457200" rtl="0" eaLnBrk="1" fontAlgn="auto" latinLnBrk="0" hangingPunct="1">
              <a:lnSpc>
                <a:spcPct val="100000"/>
              </a:lnSpc>
              <a:spcBef>
                <a:spcPts val="0"/>
              </a:spcBef>
              <a:spcAft>
                <a:spcPts val="800"/>
              </a:spcAft>
              <a:buClrTx/>
              <a:buSzTx/>
              <a:buFont typeface="Arial"/>
              <a:buChar char="•"/>
              <a:tabLst/>
              <a:defRPr/>
            </a:lvl1pPr>
          </a:lstStyle>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r>
              <a:rPr kumimoji="0" lang="en-US" sz="1600"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684213" marR="0" lvl="1" indent="-230188" algn="l" defTabSz="457200" rtl="0" eaLnBrk="1" fontAlgn="auto" latinLnBrk="0" hangingPunct="1">
              <a:lnSpc>
                <a:spcPct val="100000"/>
              </a:lnSpc>
              <a:spcBef>
                <a:spcPts val="0"/>
              </a:spcBef>
              <a:spcAft>
                <a:spcPts val="800"/>
              </a:spcAft>
              <a:buClrTx/>
              <a:buSzTx/>
              <a:buFont typeface="Arial"/>
              <a:buChar char="–"/>
              <a:tabLst/>
              <a:defRPr/>
            </a:pPr>
            <a:r>
              <a:rPr kumimoji="0" lang="en-US" sz="1600" b="0" i="0" u="none" strike="noStrike" kern="1200" cap="none" spc="0" normalizeH="0" baseline="0" noProof="0" dirty="0">
                <a:ln>
                  <a:noFill/>
                </a:ln>
                <a:solidFill>
                  <a:srgbClr val="6C6463"/>
                </a:solidFill>
                <a:effectLst/>
                <a:uLnTx/>
                <a:uFillTx/>
                <a:latin typeface="Gill Sans MT"/>
                <a:ea typeface="+mn-ea"/>
                <a:cs typeface="Gill Sans MT"/>
              </a:rPr>
              <a:t>Second level</a:t>
            </a:r>
          </a:p>
        </p:txBody>
      </p:sp>
    </p:spTree>
    <p:extLst>
      <p:ext uri="{BB962C8B-B14F-4D97-AF65-F5344CB8AC3E}">
        <p14:creationId xmlns:p14="http://schemas.microsoft.com/office/powerpoint/2010/main" val="2207058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Red/Gray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296987"/>
            <a:ext cx="3809696"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4" name="Content Placeholder 3"/>
          <p:cNvSpPr>
            <a:spLocks noGrp="1"/>
          </p:cNvSpPr>
          <p:nvPr>
            <p:ph sz="half" idx="2"/>
          </p:nvPr>
        </p:nvSpPr>
        <p:spPr>
          <a:xfrm>
            <a:off x="4648200" y="1296987"/>
            <a:ext cx="38103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5" name="Date Placeholder 4"/>
          <p:cNvSpPr>
            <a:spLocks noGrp="1"/>
          </p:cNvSpPr>
          <p:nvPr>
            <p:ph type="dt" sz="half" idx="10"/>
          </p:nvPr>
        </p:nvSpPr>
        <p:spPr>
          <a:xfrm>
            <a:off x="152400" y="4844639"/>
            <a:ext cx="2133600" cy="186148"/>
          </a:xfrm>
        </p:spPr>
        <p:txBody>
          <a:bodyPr/>
          <a:lstStyle>
            <a:lvl1pPr>
              <a:defRPr>
                <a:solidFill>
                  <a:srgbClr val="6C6463"/>
                </a:solidFill>
              </a:defRPr>
            </a:lvl1pPr>
          </a:lstStyle>
          <a:p>
            <a:fld id="{AB18E012-EC0C-1649-A039-CB178266D114}" type="datetime1">
              <a:rPr lang="en-US" smtClean="0"/>
              <a:t>11/13/2020</a:t>
            </a:fld>
            <a:endParaRPr lang="en-US"/>
          </a:p>
        </p:txBody>
      </p:sp>
      <p:sp>
        <p:nvSpPr>
          <p:cNvPr id="6" name="Footer Placeholder 5"/>
          <p:cNvSpPr>
            <a:spLocks noGrp="1"/>
          </p:cNvSpPr>
          <p:nvPr>
            <p:ph type="ftr" sz="quarter" idx="11"/>
          </p:nvPr>
        </p:nvSpPr>
        <p:spPr>
          <a:xfrm>
            <a:off x="3124200" y="4844639"/>
            <a:ext cx="2895600" cy="186148"/>
          </a:xfrm>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a:xfrm>
            <a:off x="6858000" y="4844639"/>
            <a:ext cx="2133600" cy="186148"/>
          </a:xfrm>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679217"/>
            <a:ext cx="7772400" cy="46537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9225650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Red/Gray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296987"/>
            <a:ext cx="2514296"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4" name="Content Placeholder 3"/>
          <p:cNvSpPr>
            <a:spLocks noGrp="1"/>
          </p:cNvSpPr>
          <p:nvPr>
            <p:ph sz="half" idx="2"/>
          </p:nvPr>
        </p:nvSpPr>
        <p:spPr>
          <a:xfrm>
            <a:off x="5943600" y="1296987"/>
            <a:ext cx="25149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5" name="Date Placeholder 4"/>
          <p:cNvSpPr>
            <a:spLocks noGrp="1"/>
          </p:cNvSpPr>
          <p:nvPr>
            <p:ph type="dt" sz="half" idx="10"/>
          </p:nvPr>
        </p:nvSpPr>
        <p:spPr>
          <a:xfrm>
            <a:off x="152400" y="4844639"/>
            <a:ext cx="2133600" cy="186148"/>
          </a:xfrm>
        </p:spPr>
        <p:txBody>
          <a:bodyPr/>
          <a:lstStyle>
            <a:lvl1pPr>
              <a:defRPr>
                <a:solidFill>
                  <a:srgbClr val="6C6463"/>
                </a:solidFill>
              </a:defRPr>
            </a:lvl1pPr>
          </a:lstStyle>
          <a:p>
            <a:fld id="{39C62A9A-2216-F44B-AFF9-136AA601C377}" type="datetime1">
              <a:rPr lang="en-US" smtClean="0"/>
              <a:t>11/13/2020</a:t>
            </a:fld>
            <a:endParaRPr lang="en-US"/>
          </a:p>
        </p:txBody>
      </p:sp>
      <p:sp>
        <p:nvSpPr>
          <p:cNvPr id="6" name="Footer Placeholder 5"/>
          <p:cNvSpPr>
            <a:spLocks noGrp="1"/>
          </p:cNvSpPr>
          <p:nvPr>
            <p:ph type="ftr" sz="quarter" idx="11"/>
          </p:nvPr>
        </p:nvSpPr>
        <p:spPr>
          <a:xfrm>
            <a:off x="3124200" y="4844639"/>
            <a:ext cx="2895600" cy="186148"/>
          </a:xfrm>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a:xfrm>
            <a:off x="6858000" y="4844639"/>
            <a:ext cx="2133600" cy="186148"/>
          </a:xfrm>
        </p:spPr>
        <p:txBody>
          <a:bodyPr/>
          <a:lstStyle>
            <a:lvl1pPr>
              <a:defRPr>
                <a:solidFill>
                  <a:srgbClr val="6C6463"/>
                </a:solidFill>
              </a:defRPr>
            </a:lvl1pPr>
          </a:lstStyle>
          <a:p>
            <a:fld id="{42782948-4DBE-204D-AB9E-B65E067054AE}" type="slidenum">
              <a:rPr lang="en-US" smtClean="0"/>
              <a:pPr/>
              <a:t>‹#›</a:t>
            </a:fld>
            <a:endParaRPr lang="en-US"/>
          </a:p>
        </p:txBody>
      </p:sp>
      <p:sp>
        <p:nvSpPr>
          <p:cNvPr id="10" name="Content Placeholder 3"/>
          <p:cNvSpPr>
            <a:spLocks noGrp="1"/>
          </p:cNvSpPr>
          <p:nvPr>
            <p:ph sz="half" idx="13"/>
          </p:nvPr>
        </p:nvSpPr>
        <p:spPr>
          <a:xfrm>
            <a:off x="3314548" y="1296987"/>
            <a:ext cx="25149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11" name="Title 1"/>
          <p:cNvSpPr>
            <a:spLocks noGrp="1"/>
          </p:cNvSpPr>
          <p:nvPr>
            <p:ph type="title" hasCustomPrompt="1"/>
          </p:nvPr>
        </p:nvSpPr>
        <p:spPr>
          <a:xfrm>
            <a:off x="686104" y="679217"/>
            <a:ext cx="7772400" cy="46537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3480107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Red/Gray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2592387"/>
            <a:ext cx="8839200" cy="2440594"/>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296987"/>
            <a:ext cx="7772400" cy="11430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ru-RU"/>
              <a:t>Образец текста</a:t>
            </a:r>
          </a:p>
          <a:p>
            <a:pPr lvl="1"/>
            <a:r>
              <a:rPr lang="ru-RU"/>
              <a:t>Второй уровень</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11/13/2020</a:t>
            </a:fld>
            <a:endParaRPr lang="en-US"/>
          </a:p>
        </p:txBody>
      </p:sp>
      <p:sp>
        <p:nvSpPr>
          <p:cNvPr id="10"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ext Placeholder 4"/>
          <p:cNvSpPr>
            <a:spLocks noGrp="1"/>
          </p:cNvSpPr>
          <p:nvPr>
            <p:ph type="body" sz="quarter" idx="12" hasCustomPrompt="1"/>
          </p:nvPr>
        </p:nvSpPr>
        <p:spPr>
          <a:xfrm rot="16200000">
            <a:off x="7862313" y="3537008"/>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686104" y="679217"/>
            <a:ext cx="7772400" cy="46537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4508997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Red/Gray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3988"/>
            <a:ext cx="4419600" cy="48768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11/13/2020</a:t>
            </a:fld>
            <a:endParaRPr lang="en-US"/>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1677987"/>
            <a:ext cx="3657600" cy="2819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ru-RU"/>
              <a:t>Образец текста</a:t>
            </a:r>
          </a:p>
          <a:p>
            <a:pPr lvl="1"/>
            <a:r>
              <a:rPr lang="ru-RU"/>
              <a:t>Второй уровень</a:t>
            </a:r>
          </a:p>
        </p:txBody>
      </p:sp>
      <p:sp>
        <p:nvSpPr>
          <p:cNvPr id="13" name="Text Placeholder 4"/>
          <p:cNvSpPr>
            <a:spLocks noGrp="1"/>
          </p:cNvSpPr>
          <p:nvPr>
            <p:ph type="body" sz="quarter" idx="12" hasCustomPrompt="1"/>
          </p:nvPr>
        </p:nvSpPr>
        <p:spPr>
          <a:xfrm rot="16200000">
            <a:off x="7862312" y="1098609"/>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685800" y="678715"/>
            <a:ext cx="3657600" cy="830997"/>
          </a:xfrm>
        </p:spPr>
        <p:txBody>
          <a:bodyPr wrap="square"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4827033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Red/Gray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3987"/>
            <a:ext cx="4419600" cy="4876799"/>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11/13/2020</a:t>
            </a:fld>
            <a:endParaRPr lang="en-US"/>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442713" y="1098609"/>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188567"/>
            <a:ext cx="3885896" cy="837665"/>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208314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52400" y="153987"/>
            <a:ext cx="8839201" cy="4876800"/>
          </a:xfrm>
          <a:prstGeom prst="rect">
            <a:avLst/>
          </a:prstGeom>
        </p:spPr>
      </p:pic>
      <p:sp>
        <p:nvSpPr>
          <p:cNvPr id="5" name="Text Placeholder 4"/>
          <p:cNvSpPr>
            <a:spLocks noGrp="1"/>
          </p:cNvSpPr>
          <p:nvPr>
            <p:ph type="body" sz="quarter" idx="12" hasCustomPrompt="1"/>
          </p:nvPr>
        </p:nvSpPr>
        <p:spPr>
          <a:xfrm rot="16200000">
            <a:off x="7862313" y="1098609"/>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11/13/2020</a:t>
            </a:fld>
            <a:endParaRPr lang="en-US"/>
          </a:p>
        </p:txBody>
      </p:sp>
      <p:sp>
        <p:nvSpPr>
          <p:cNvPr id="8"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5" name="Subtitle 2"/>
          <p:cNvSpPr>
            <a:spLocks noGrp="1"/>
          </p:cNvSpPr>
          <p:nvPr>
            <p:ph type="subTitle" idx="1" hasCustomPrompt="1"/>
          </p:nvPr>
        </p:nvSpPr>
        <p:spPr>
          <a:xfrm>
            <a:off x="685800" y="3135206"/>
            <a:ext cx="3429000" cy="1209781"/>
          </a:xfrm>
          <a:effectLst>
            <a:outerShdw blurRad="254000" dir="5400000" algn="tl" rotWithShape="0">
              <a:srgbClr val="000000">
                <a:alpha val="40000"/>
              </a:srgbClr>
            </a:outerShdw>
          </a:effectLst>
        </p:spPr>
        <p:txBody>
          <a:bodyPr>
            <a:norm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8" name="Straight Connector 17"/>
          <p:cNvCxnSpPr/>
          <p:nvPr userDrawn="1"/>
        </p:nvCxnSpPr>
        <p:spPr>
          <a:xfrm>
            <a:off x="746760" y="2973387"/>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1279536A-3300-4894-AF5F-C8F08DF8928B}"/>
              </a:ext>
            </a:extLst>
          </p:cNvPr>
          <p:cNvPicPr>
            <a:picLocks noChangeAspect="1"/>
          </p:cNvPicPr>
          <p:nvPr userDrawn="1"/>
        </p:nvPicPr>
        <p:blipFill>
          <a:blip r:embed="rId3"/>
          <a:stretch>
            <a:fillRect/>
          </a:stretch>
        </p:blipFill>
        <p:spPr>
          <a:xfrm>
            <a:off x="493200" y="4222800"/>
            <a:ext cx="1760400" cy="681275"/>
          </a:xfrm>
          <a:prstGeom prst="rect">
            <a:avLst/>
          </a:prstGeom>
        </p:spPr>
      </p:pic>
    </p:spTree>
    <p:extLst>
      <p:ext uri="{BB962C8B-B14F-4D97-AF65-F5344CB8AC3E}">
        <p14:creationId xmlns:p14="http://schemas.microsoft.com/office/powerpoint/2010/main" val="18218525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ver - Full Red">
    <p:bg>
      <p:bgPr>
        <a:solidFill>
          <a:srgbClr val="002F6C"/>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11/13/2020</a:t>
            </a:fld>
            <a:endParaRPr lang="en-US"/>
          </a:p>
        </p:txBody>
      </p:sp>
      <p:sp>
        <p:nvSpPr>
          <p:cNvPr id="9"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1601787"/>
            <a:ext cx="3886200" cy="1209781"/>
          </a:xfrm>
          <a:effectLst/>
        </p:spPr>
        <p:txBody>
          <a:bodyPr anchor="b" anchorCtr="0">
            <a:normAutofit/>
          </a:bodyPr>
          <a:lstStyle>
            <a:lvl1pPr>
              <a:defRPr sz="24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3135206"/>
            <a:ext cx="3429000" cy="1209781"/>
          </a:xfrm>
          <a:effectLst/>
        </p:spPr>
        <p:txBody>
          <a:bodyPr>
            <a:norm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46760" y="2973387"/>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88EC510A-FD3A-4118-A354-AC28377A68A2}"/>
              </a:ext>
            </a:extLst>
          </p:cNvPr>
          <p:cNvPicPr>
            <a:picLocks noChangeAspect="1"/>
          </p:cNvPicPr>
          <p:nvPr userDrawn="1"/>
        </p:nvPicPr>
        <p:blipFill>
          <a:blip r:embed="rId2"/>
          <a:stretch>
            <a:fillRect/>
          </a:stretch>
        </p:blipFill>
        <p:spPr>
          <a:xfrm>
            <a:off x="491473" y="447838"/>
            <a:ext cx="1760400" cy="681275"/>
          </a:xfrm>
          <a:prstGeom prst="rect">
            <a:avLst/>
          </a:prstGeom>
        </p:spPr>
      </p:pic>
    </p:spTree>
    <p:extLst>
      <p:ext uri="{BB962C8B-B14F-4D97-AF65-F5344CB8AC3E}">
        <p14:creationId xmlns:p14="http://schemas.microsoft.com/office/powerpoint/2010/main" val="2406632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vider - Full Red">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534987"/>
            <a:ext cx="5486400" cy="461665"/>
          </a:xfrm>
        </p:spPr>
        <p:txBody>
          <a:bodyPr wrap="square" anchor="t" anchorCtr="0">
            <a:spAutoFit/>
          </a:bodyPr>
          <a:lstStyle>
            <a:lvl1pPr>
              <a:defRPr sz="24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a:xfrm>
            <a:off x="152400" y="4844639"/>
            <a:ext cx="2133600" cy="186148"/>
          </a:xfrm>
        </p:spPr>
        <p:txBody>
          <a:bodyPr/>
          <a:lstStyle>
            <a:lvl1pPr>
              <a:defRPr>
                <a:solidFill>
                  <a:srgbClr val="FFFFFF"/>
                </a:solidFill>
              </a:defRPr>
            </a:lvl1pPr>
          </a:lstStyle>
          <a:p>
            <a:fld id="{C3349C05-927F-3348-96DF-9086CF2761D6}" type="datetime1">
              <a:rPr lang="en-US" smtClean="0"/>
              <a:t>11/13/2020</a:t>
            </a:fld>
            <a:endParaRPr lang="en-US"/>
          </a:p>
        </p:txBody>
      </p:sp>
      <p:sp>
        <p:nvSpPr>
          <p:cNvPr id="4" name="Footer Placeholder 3"/>
          <p:cNvSpPr>
            <a:spLocks noGrp="1"/>
          </p:cNvSpPr>
          <p:nvPr>
            <p:ph type="ftr" sz="quarter" idx="11"/>
          </p:nvPr>
        </p:nvSpPr>
        <p:spPr>
          <a:xfrm>
            <a:off x="3124200" y="4844639"/>
            <a:ext cx="2895600" cy="186148"/>
          </a:xfrm>
        </p:spPr>
        <p:txBody>
          <a:bodyPr/>
          <a:lstStyle>
            <a:lvl1pPr>
              <a:defRPr>
                <a:solidFill>
                  <a:srgbClr val="FFFFFF"/>
                </a:solidFill>
              </a:defRPr>
            </a:lvl1pPr>
          </a:lstStyle>
          <a:p>
            <a:r>
              <a:rPr lang="en-US"/>
              <a:t>FOOTER GOES HERE</a:t>
            </a:r>
          </a:p>
        </p:txBody>
      </p:sp>
      <p:sp>
        <p:nvSpPr>
          <p:cNvPr id="5" name="Slide Number Placeholder 4"/>
          <p:cNvSpPr>
            <a:spLocks noGrp="1"/>
          </p:cNvSpPr>
          <p:nvPr>
            <p:ph type="sldNum" sz="quarter" idx="12"/>
          </p:nvPr>
        </p:nvSpPr>
        <p:spPr>
          <a:xfrm>
            <a:off x="6858000" y="4844639"/>
            <a:ext cx="2133600" cy="186148"/>
          </a:xfrm>
        </p:spPr>
        <p:txBody>
          <a:bodyPr/>
          <a:lstStyle>
            <a:lvl1pPr>
              <a:defRPr>
                <a:solidFill>
                  <a:srgbClr val="FFFFFF"/>
                </a:solidFill>
              </a:defRPr>
            </a:lvl1pPr>
          </a:lstStyle>
          <a:p>
            <a:fld id="{42782948-4DBE-204D-AB9E-B65E067054AE}" type="slidenum">
              <a:rPr lang="en-US" smtClean="0"/>
              <a:pPr/>
              <a:t>‹#›</a:t>
            </a:fld>
            <a:endParaRPr lang="en-US"/>
          </a:p>
        </p:txBody>
      </p:sp>
      <p:cxnSp>
        <p:nvCxnSpPr>
          <p:cNvPr id="13" name="Straight Connector 12"/>
          <p:cNvCxnSpPr/>
          <p:nvPr userDrawn="1"/>
        </p:nvCxnSpPr>
        <p:spPr>
          <a:xfrm>
            <a:off x="746760" y="687387"/>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D0973ABE-D5BC-4A97-A8A9-A49AA3603A51}"/>
              </a:ext>
            </a:extLst>
          </p:cNvPr>
          <p:cNvPicPr>
            <a:picLocks noChangeAspect="1"/>
          </p:cNvPicPr>
          <p:nvPr userDrawn="1"/>
        </p:nvPicPr>
        <p:blipFill>
          <a:blip r:embed="rId2"/>
          <a:stretch>
            <a:fillRect/>
          </a:stretch>
        </p:blipFill>
        <p:spPr>
          <a:xfrm>
            <a:off x="493200" y="4222800"/>
            <a:ext cx="1760400" cy="681275"/>
          </a:xfrm>
          <a:prstGeom prst="rect">
            <a:avLst/>
          </a:prstGeom>
        </p:spPr>
      </p:pic>
      <p:sp>
        <p:nvSpPr>
          <p:cNvPr id="9" name="Rectangle 8">
            <a:extLst>
              <a:ext uri="{FF2B5EF4-FFF2-40B4-BE49-F238E27FC236}">
                <a16:creationId xmlns:a16="http://schemas.microsoft.com/office/drawing/2014/main" id="{BB2212FE-E036-4014-A6D3-9968744563C3}"/>
              </a:ext>
            </a:extLst>
          </p:cNvPr>
          <p:cNvSpPr/>
          <p:nvPr userDrawn="1"/>
        </p:nvSpPr>
        <p:spPr>
          <a:xfrm>
            <a:off x="3066091" y="3541242"/>
            <a:ext cx="4716016" cy="913070"/>
          </a:xfrm>
          <a:prstGeom prst="rect">
            <a:avLst/>
          </a:prstGeom>
        </p:spPr>
        <p:txBody>
          <a:bodyPr wrap="square">
            <a:spAutoFit/>
          </a:bodyPr>
          <a:lstStyle/>
          <a:p>
            <a:pPr algn="just"/>
            <a:r>
              <a:rPr lang="uk-UA" sz="1600" baseline="30000" dirty="0">
                <a:solidFill>
                  <a:schemeClr val="bg1"/>
                </a:solidFill>
                <a:latin typeface="Arial" panose="020B0604020202020204" pitchFamily="34" charset="0"/>
                <a:cs typeface="Arial" panose="020B0604020202020204" pitchFamily="34" charset="0"/>
              </a:rPr>
              <a:t>Цей документ став можливим завдяки підтримці американського народу через Агентство США з міжнародного розвитку (</a:t>
            </a:r>
            <a:r>
              <a:rPr lang="en-GB" sz="1600" baseline="30000" dirty="0">
                <a:solidFill>
                  <a:schemeClr val="bg1"/>
                </a:solidFill>
                <a:latin typeface="Arial" panose="020B0604020202020204" pitchFamily="34" charset="0"/>
                <a:cs typeface="Arial" panose="020B0604020202020204" pitchFamily="34" charset="0"/>
              </a:rPr>
              <a:t>USAID).</a:t>
            </a:r>
          </a:p>
          <a:p>
            <a:pPr algn="just"/>
            <a:r>
              <a:rPr lang="en-GB" sz="1600" baseline="30000" dirty="0">
                <a:solidFill>
                  <a:schemeClr val="bg1"/>
                </a:solidFill>
                <a:latin typeface="Arial" panose="020B0604020202020204" pitchFamily="34" charset="0"/>
                <a:cs typeface="Arial" panose="020B0604020202020204" pitchFamily="34" charset="0"/>
              </a:rPr>
              <a:t>Tetra Tech </a:t>
            </a:r>
            <a:r>
              <a:rPr lang="en-GB" sz="1600" baseline="30000" dirty="0" err="1">
                <a:solidFill>
                  <a:schemeClr val="bg1"/>
                </a:solidFill>
                <a:latin typeface="Arial" panose="020B0604020202020204" pitchFamily="34" charset="0"/>
                <a:cs typeface="Arial" panose="020B0604020202020204" pitchFamily="34" charset="0"/>
              </a:rPr>
              <a:t>ES,Inc</a:t>
            </a:r>
            <a:r>
              <a:rPr lang="en-GB" sz="1600" baseline="30000" dirty="0">
                <a:solidFill>
                  <a:schemeClr val="bg1"/>
                </a:solidFill>
                <a:latin typeface="Arial" panose="020B0604020202020204" pitchFamily="34" charset="0"/>
                <a:cs typeface="Arial" panose="020B0604020202020204" pitchFamily="34" charset="0"/>
              </a:rPr>
              <a:t>. </a:t>
            </a:r>
            <a:r>
              <a:rPr lang="uk-UA" sz="1600" baseline="30000" dirty="0">
                <a:solidFill>
                  <a:schemeClr val="bg1"/>
                </a:solidFill>
                <a:latin typeface="Arial" panose="020B0604020202020204" pitchFamily="34" charset="0"/>
                <a:cs typeface="Arial" panose="020B0604020202020204" pitchFamily="34" charset="0"/>
              </a:rPr>
              <a:t>несе повну відповідальність за зміст цього документу. Викладений зміст не обов’язково відображає позицію </a:t>
            </a:r>
            <a:r>
              <a:rPr lang="en-GB" sz="1600" baseline="30000" dirty="0">
                <a:solidFill>
                  <a:schemeClr val="bg1"/>
                </a:solidFill>
                <a:latin typeface="Arial" panose="020B0604020202020204" pitchFamily="34" charset="0"/>
                <a:cs typeface="Arial" panose="020B0604020202020204" pitchFamily="34" charset="0"/>
              </a:rPr>
              <a:t>USAID </a:t>
            </a:r>
            <a:r>
              <a:rPr lang="uk-UA" sz="1600" baseline="30000" dirty="0">
                <a:solidFill>
                  <a:schemeClr val="bg1"/>
                </a:solidFill>
                <a:latin typeface="Arial" panose="020B0604020202020204" pitchFamily="34" charset="0"/>
                <a:cs typeface="Arial" panose="020B0604020202020204" pitchFamily="34" charset="0"/>
              </a:rPr>
              <a:t>або Уряду Сполучених Штатів.</a:t>
            </a:r>
          </a:p>
        </p:txBody>
      </p:sp>
    </p:spTree>
    <p:extLst>
      <p:ext uri="{BB962C8B-B14F-4D97-AF65-F5344CB8AC3E}">
        <p14:creationId xmlns:p14="http://schemas.microsoft.com/office/powerpoint/2010/main" val="402146590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11/13/2020</a:t>
            </a:fld>
            <a:endParaRPr lang="en-US" dirty="0"/>
          </a:p>
        </p:txBody>
      </p:sp>
      <p:sp>
        <p:nvSpPr>
          <p:cNvPr id="9"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2" name="Title 1"/>
          <p:cNvSpPr>
            <a:spLocks noGrp="1"/>
          </p:cNvSpPr>
          <p:nvPr>
            <p:ph type="ctrTitle" hasCustomPrompt="1"/>
          </p:nvPr>
        </p:nvSpPr>
        <p:spPr>
          <a:xfrm>
            <a:off x="685800" y="1601787"/>
            <a:ext cx="3886200" cy="1209781"/>
          </a:xfrm>
          <a:effectLst/>
        </p:spPr>
        <p:txBody>
          <a:bodyPr anchor="b" anchorCtr="0">
            <a:normAutofit/>
          </a:bodyPr>
          <a:lstStyle>
            <a:lvl1pPr>
              <a:defRPr sz="24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3135206"/>
            <a:ext cx="3429000" cy="1209781"/>
          </a:xfrm>
          <a:effectLst/>
        </p:spPr>
        <p:txBody>
          <a:bodyPr>
            <a:norm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46760" y="2973387"/>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452DB38B-BAD7-413E-BDC5-CE0A3024AF54}"/>
              </a:ext>
            </a:extLst>
          </p:cNvPr>
          <p:cNvPicPr>
            <a:picLocks noChangeAspect="1"/>
          </p:cNvPicPr>
          <p:nvPr userDrawn="1"/>
        </p:nvPicPr>
        <p:blipFill>
          <a:blip r:embed="rId2"/>
          <a:stretch>
            <a:fillRect/>
          </a:stretch>
        </p:blipFill>
        <p:spPr>
          <a:xfrm>
            <a:off x="491473" y="447838"/>
            <a:ext cx="1760400" cy="681275"/>
          </a:xfrm>
          <a:prstGeom prst="rect">
            <a:avLst/>
          </a:prstGeom>
        </p:spPr>
      </p:pic>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Red/Gray 1 Content">
    <p:bg>
      <p:bgPr>
        <a:solidFill>
          <a:srgbClr val="E7E7E5"/>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11/13/2020</a:t>
            </a:fld>
            <a:endParaRPr lang="en-US"/>
          </a:p>
        </p:txBody>
      </p:sp>
      <p:sp>
        <p:nvSpPr>
          <p:cNvPr id="9"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2" name="Title Placeholder 1"/>
          <p:cNvSpPr>
            <a:spLocks noGrp="1"/>
          </p:cNvSpPr>
          <p:nvPr>
            <p:ph type="title"/>
          </p:nvPr>
        </p:nvSpPr>
        <p:spPr>
          <a:xfrm>
            <a:off x="686104" y="682922"/>
            <a:ext cx="7772400" cy="461665"/>
          </a:xfrm>
          <a:prstGeom prst="rect">
            <a:avLst/>
          </a:prstGeom>
        </p:spPr>
        <p:txBody>
          <a:bodyPr vert="horz" lIns="91440" tIns="45720" rIns="91440" bIns="45720" rtlCol="0" anchor="b" anchorCtr="0">
            <a:spAutoFit/>
          </a:bodyPr>
          <a:lstStyle>
            <a:lvl1pPr>
              <a:defRPr>
                <a:solidFill>
                  <a:srgbClr val="0067B9"/>
                </a:solidFill>
              </a:defRPr>
            </a:lvl1pPr>
          </a:lstStyle>
          <a:p>
            <a:r>
              <a:rPr lang="ru-RU"/>
              <a:t>Образец заголовка</a:t>
            </a:r>
            <a:endParaRPr lang="en-US" dirty="0"/>
          </a:p>
        </p:txBody>
      </p:sp>
      <p:sp>
        <p:nvSpPr>
          <p:cNvPr id="13" name="Text Placeholder 2"/>
          <p:cNvSpPr>
            <a:spLocks noGrp="1"/>
          </p:cNvSpPr>
          <p:nvPr>
            <p:ph idx="1" hasCustomPrompt="1"/>
          </p:nvPr>
        </p:nvSpPr>
        <p:spPr>
          <a:xfrm>
            <a:off x="685800" y="1296987"/>
            <a:ext cx="7772400" cy="3200400"/>
          </a:xfrm>
          <a:prstGeom prst="rect">
            <a:avLst/>
          </a:prstGeom>
        </p:spPr>
        <p:txBody>
          <a:bodyPr vert="horz" lIns="91440" tIns="45720" rIns="91440" bIns="45720" rtlCol="0">
            <a:normAutofit/>
          </a:bodyPr>
          <a:lstStyle>
            <a:lvl1pPr marL="230188" marR="0" indent="-230188" algn="l" defTabSz="457200" rtl="0" eaLnBrk="1" fontAlgn="auto" latinLnBrk="0" hangingPunct="1">
              <a:lnSpc>
                <a:spcPct val="100000"/>
              </a:lnSpc>
              <a:spcBef>
                <a:spcPts val="0"/>
              </a:spcBef>
              <a:spcAft>
                <a:spcPts val="800"/>
              </a:spcAft>
              <a:buClrTx/>
              <a:buSzTx/>
              <a:buFont typeface="Arial"/>
              <a:buChar char="•"/>
              <a:tabLst/>
              <a:defRPr/>
            </a:lvl1pPr>
          </a:lstStyle>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r>
              <a:rPr kumimoji="0" lang="en-US" sz="1600"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684213" marR="0" lvl="1" indent="-230188" algn="l" defTabSz="457200" rtl="0" eaLnBrk="1" fontAlgn="auto" latinLnBrk="0" hangingPunct="1">
              <a:lnSpc>
                <a:spcPct val="100000"/>
              </a:lnSpc>
              <a:spcBef>
                <a:spcPts val="0"/>
              </a:spcBef>
              <a:spcAft>
                <a:spcPts val="800"/>
              </a:spcAft>
              <a:buClrTx/>
              <a:buSzTx/>
              <a:buFont typeface="Arial"/>
              <a:buChar char="–"/>
              <a:tabLst/>
              <a:defRPr/>
            </a:pPr>
            <a:r>
              <a:rPr kumimoji="0" lang="en-US" sz="1600" b="0" i="0" u="none" strike="noStrike" kern="1200" cap="none" spc="0" normalizeH="0" baseline="0" noProof="0" dirty="0">
                <a:ln>
                  <a:noFill/>
                </a:ln>
                <a:solidFill>
                  <a:srgbClr val="6C6463"/>
                </a:solidFill>
                <a:effectLst/>
                <a:uLnTx/>
                <a:uFillTx/>
                <a:latin typeface="Gill Sans MT"/>
                <a:ea typeface="+mn-ea"/>
                <a:cs typeface="Gill Sans MT"/>
              </a:rPr>
              <a:t>Second level</a:t>
            </a:r>
          </a:p>
        </p:txBody>
      </p:sp>
    </p:spTree>
    <p:extLst>
      <p:ext uri="{BB962C8B-B14F-4D97-AF65-F5344CB8AC3E}">
        <p14:creationId xmlns:p14="http://schemas.microsoft.com/office/powerpoint/2010/main" val="42543250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296987"/>
            <a:ext cx="3809696"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4" name="Content Placeholder 3"/>
          <p:cNvSpPr>
            <a:spLocks noGrp="1"/>
          </p:cNvSpPr>
          <p:nvPr>
            <p:ph sz="half" idx="2"/>
          </p:nvPr>
        </p:nvSpPr>
        <p:spPr>
          <a:xfrm>
            <a:off x="4648200" y="1296987"/>
            <a:ext cx="38103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5" name="Date Placeholder 4"/>
          <p:cNvSpPr>
            <a:spLocks noGrp="1"/>
          </p:cNvSpPr>
          <p:nvPr>
            <p:ph type="dt" sz="half" idx="10"/>
          </p:nvPr>
        </p:nvSpPr>
        <p:spPr>
          <a:xfrm>
            <a:off x="152400" y="4844639"/>
            <a:ext cx="2133600" cy="186148"/>
          </a:xfrm>
        </p:spPr>
        <p:txBody>
          <a:bodyPr/>
          <a:lstStyle>
            <a:lvl1pPr>
              <a:defRPr>
                <a:solidFill>
                  <a:srgbClr val="6C6463"/>
                </a:solidFill>
              </a:defRPr>
            </a:lvl1pPr>
          </a:lstStyle>
          <a:p>
            <a:fld id="{AB18E012-EC0C-1649-A039-CB178266D114}" type="datetime1">
              <a:rPr lang="en-US" smtClean="0"/>
              <a:t>11/13/2020</a:t>
            </a:fld>
            <a:endParaRPr lang="en-US"/>
          </a:p>
        </p:txBody>
      </p:sp>
      <p:sp>
        <p:nvSpPr>
          <p:cNvPr id="6" name="Footer Placeholder 5"/>
          <p:cNvSpPr>
            <a:spLocks noGrp="1"/>
          </p:cNvSpPr>
          <p:nvPr>
            <p:ph type="ftr" sz="quarter" idx="11"/>
          </p:nvPr>
        </p:nvSpPr>
        <p:spPr>
          <a:xfrm>
            <a:off x="3124200" y="4844639"/>
            <a:ext cx="2895600" cy="186148"/>
          </a:xfrm>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a:xfrm>
            <a:off x="6858000" y="4844639"/>
            <a:ext cx="2133600" cy="186148"/>
          </a:xfrm>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679217"/>
            <a:ext cx="7772400" cy="46537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4077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296987"/>
            <a:ext cx="2514296"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4" name="Content Placeholder 3"/>
          <p:cNvSpPr>
            <a:spLocks noGrp="1"/>
          </p:cNvSpPr>
          <p:nvPr>
            <p:ph sz="half" idx="2"/>
          </p:nvPr>
        </p:nvSpPr>
        <p:spPr>
          <a:xfrm>
            <a:off x="5943600" y="1296987"/>
            <a:ext cx="25149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5" name="Date Placeholder 4"/>
          <p:cNvSpPr>
            <a:spLocks noGrp="1"/>
          </p:cNvSpPr>
          <p:nvPr>
            <p:ph type="dt" sz="half" idx="10"/>
          </p:nvPr>
        </p:nvSpPr>
        <p:spPr>
          <a:xfrm>
            <a:off x="152400" y="4844639"/>
            <a:ext cx="2133600" cy="186148"/>
          </a:xfrm>
        </p:spPr>
        <p:txBody>
          <a:bodyPr/>
          <a:lstStyle>
            <a:lvl1pPr>
              <a:defRPr>
                <a:solidFill>
                  <a:srgbClr val="6C6463"/>
                </a:solidFill>
              </a:defRPr>
            </a:lvl1pPr>
          </a:lstStyle>
          <a:p>
            <a:fld id="{39C62A9A-2216-F44B-AFF9-136AA601C377}" type="datetime1">
              <a:rPr lang="en-US" smtClean="0"/>
              <a:t>11/13/2020</a:t>
            </a:fld>
            <a:endParaRPr lang="en-US"/>
          </a:p>
        </p:txBody>
      </p:sp>
      <p:sp>
        <p:nvSpPr>
          <p:cNvPr id="6" name="Footer Placeholder 5"/>
          <p:cNvSpPr>
            <a:spLocks noGrp="1"/>
          </p:cNvSpPr>
          <p:nvPr>
            <p:ph type="ftr" sz="quarter" idx="11"/>
          </p:nvPr>
        </p:nvSpPr>
        <p:spPr>
          <a:xfrm>
            <a:off x="3124200" y="4844639"/>
            <a:ext cx="2895600" cy="186148"/>
          </a:xfrm>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a:xfrm>
            <a:off x="6858000" y="4844639"/>
            <a:ext cx="2133600" cy="186148"/>
          </a:xfrm>
        </p:spPr>
        <p:txBody>
          <a:bodyPr/>
          <a:lstStyle>
            <a:lvl1pPr>
              <a:defRPr>
                <a:solidFill>
                  <a:srgbClr val="6C6463"/>
                </a:solidFill>
              </a:defRPr>
            </a:lvl1pPr>
          </a:lstStyle>
          <a:p>
            <a:fld id="{42782948-4DBE-204D-AB9E-B65E067054AE}" type="slidenum">
              <a:rPr lang="en-US" smtClean="0"/>
              <a:pPr/>
              <a:t>‹#›</a:t>
            </a:fld>
            <a:endParaRPr lang="en-US"/>
          </a:p>
        </p:txBody>
      </p:sp>
      <p:sp>
        <p:nvSpPr>
          <p:cNvPr id="10" name="Content Placeholder 3"/>
          <p:cNvSpPr>
            <a:spLocks noGrp="1"/>
          </p:cNvSpPr>
          <p:nvPr>
            <p:ph sz="half" idx="13"/>
          </p:nvPr>
        </p:nvSpPr>
        <p:spPr>
          <a:xfrm>
            <a:off x="3314548" y="1296987"/>
            <a:ext cx="25149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11" name="Title 1"/>
          <p:cNvSpPr>
            <a:spLocks noGrp="1"/>
          </p:cNvSpPr>
          <p:nvPr>
            <p:ph type="title" hasCustomPrompt="1"/>
          </p:nvPr>
        </p:nvSpPr>
        <p:spPr>
          <a:xfrm>
            <a:off x="686104" y="679217"/>
            <a:ext cx="7772400" cy="46537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631923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2592387"/>
            <a:ext cx="8839200" cy="2440594"/>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296987"/>
            <a:ext cx="7772400" cy="11430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ru-RU"/>
              <a:t>Образец текста</a:t>
            </a:r>
          </a:p>
          <a:p>
            <a:pPr lvl="1"/>
            <a:r>
              <a:rPr lang="ru-RU"/>
              <a:t>Второй уровень</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11/13/2020</a:t>
            </a:fld>
            <a:endParaRPr lang="en-US"/>
          </a:p>
        </p:txBody>
      </p:sp>
      <p:sp>
        <p:nvSpPr>
          <p:cNvPr id="10"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ext Placeholder 4"/>
          <p:cNvSpPr>
            <a:spLocks noGrp="1"/>
          </p:cNvSpPr>
          <p:nvPr>
            <p:ph type="body" sz="quarter" idx="12" hasCustomPrompt="1"/>
          </p:nvPr>
        </p:nvSpPr>
        <p:spPr>
          <a:xfrm rot="16200000">
            <a:off x="7862313" y="3537008"/>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686104" y="679217"/>
            <a:ext cx="7772400" cy="46537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0723587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3988"/>
            <a:ext cx="4419600" cy="48768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11/13/2020</a:t>
            </a:fld>
            <a:endParaRPr lang="en-US"/>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1677987"/>
            <a:ext cx="3657600" cy="2819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ru-RU"/>
              <a:t>Образец текста</a:t>
            </a:r>
          </a:p>
          <a:p>
            <a:pPr lvl="1"/>
            <a:r>
              <a:rPr lang="ru-RU"/>
              <a:t>Второй уровень</a:t>
            </a:r>
          </a:p>
        </p:txBody>
      </p:sp>
      <p:sp>
        <p:nvSpPr>
          <p:cNvPr id="13" name="Text Placeholder 4"/>
          <p:cNvSpPr>
            <a:spLocks noGrp="1"/>
          </p:cNvSpPr>
          <p:nvPr>
            <p:ph type="body" sz="quarter" idx="12" hasCustomPrompt="1"/>
          </p:nvPr>
        </p:nvSpPr>
        <p:spPr>
          <a:xfrm rot="16200000">
            <a:off x="7862312" y="1098609"/>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685800" y="678715"/>
            <a:ext cx="3657600" cy="83099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2053309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3987"/>
            <a:ext cx="4419600" cy="4876799"/>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11/13/2020</a:t>
            </a:fld>
            <a:endParaRPr lang="en-US"/>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442713" y="1098609"/>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188567"/>
            <a:ext cx="3885896" cy="837665"/>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342274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Red/Gray 1 Content">
    <p:bg>
      <p:bgPr>
        <a:solidFill>
          <a:schemeClr val="bg1"/>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11/13/2020</a:t>
            </a:fld>
            <a:endParaRPr lang="en-US"/>
          </a:p>
        </p:txBody>
      </p:sp>
      <p:sp>
        <p:nvSpPr>
          <p:cNvPr id="9"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2" name="Title Placeholder 1"/>
          <p:cNvSpPr>
            <a:spLocks noGrp="1"/>
          </p:cNvSpPr>
          <p:nvPr>
            <p:ph type="title"/>
          </p:nvPr>
        </p:nvSpPr>
        <p:spPr>
          <a:xfrm>
            <a:off x="686104" y="682922"/>
            <a:ext cx="7772400" cy="461665"/>
          </a:xfrm>
          <a:prstGeom prst="rect">
            <a:avLst/>
          </a:prstGeom>
        </p:spPr>
        <p:txBody>
          <a:bodyPr vert="horz" lIns="91440" tIns="45720" rIns="91440" bIns="45720" rtlCol="0" anchor="b" anchorCtr="0">
            <a:spAutoFit/>
          </a:bodyPr>
          <a:lstStyle>
            <a:lvl1pPr>
              <a:defRPr>
                <a:solidFill>
                  <a:srgbClr val="0067B9"/>
                </a:solidFill>
              </a:defRPr>
            </a:lvl1pPr>
          </a:lstStyle>
          <a:p>
            <a:r>
              <a:rPr lang="ru-RU"/>
              <a:t>Образец заголовка</a:t>
            </a:r>
            <a:endParaRPr lang="en-US" dirty="0"/>
          </a:p>
        </p:txBody>
      </p:sp>
      <p:sp>
        <p:nvSpPr>
          <p:cNvPr id="7" name="Text Placeholder 2"/>
          <p:cNvSpPr>
            <a:spLocks noGrp="1"/>
          </p:cNvSpPr>
          <p:nvPr>
            <p:ph idx="1" hasCustomPrompt="1"/>
          </p:nvPr>
        </p:nvSpPr>
        <p:spPr>
          <a:xfrm>
            <a:off x="685800" y="1296987"/>
            <a:ext cx="7772400" cy="3200400"/>
          </a:xfrm>
          <a:prstGeom prst="rect">
            <a:avLst/>
          </a:prstGeom>
        </p:spPr>
        <p:txBody>
          <a:bodyPr vert="horz" lIns="91440" tIns="45720" rIns="91440" bIns="45720" rtlCol="0">
            <a:normAutofit/>
          </a:bodyPr>
          <a:lstStyle>
            <a:lvl1pPr marL="230188" marR="0" indent="-230188" algn="l" defTabSz="457200" rtl="0" eaLnBrk="1" fontAlgn="auto" latinLnBrk="0" hangingPunct="1">
              <a:lnSpc>
                <a:spcPct val="100000"/>
              </a:lnSpc>
              <a:spcBef>
                <a:spcPts val="0"/>
              </a:spcBef>
              <a:spcAft>
                <a:spcPts val="800"/>
              </a:spcAft>
              <a:buClrTx/>
              <a:buSzTx/>
              <a:buFont typeface="Arial"/>
              <a:buChar char="•"/>
              <a:tabLst/>
              <a:defRPr/>
            </a:lvl1pPr>
          </a:lstStyle>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r>
              <a:rPr kumimoji="0" lang="en-US" sz="1600"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684213" marR="0" lvl="1" indent="-230188" algn="l" defTabSz="457200" rtl="0" eaLnBrk="1" fontAlgn="auto" latinLnBrk="0" hangingPunct="1">
              <a:lnSpc>
                <a:spcPct val="100000"/>
              </a:lnSpc>
              <a:spcBef>
                <a:spcPts val="0"/>
              </a:spcBef>
              <a:spcAft>
                <a:spcPts val="800"/>
              </a:spcAft>
              <a:buClrTx/>
              <a:buSzTx/>
              <a:buFont typeface="Arial"/>
              <a:buChar char="–"/>
              <a:tabLst/>
              <a:defRPr/>
            </a:pPr>
            <a:r>
              <a:rPr kumimoji="0" lang="en-US" sz="1600" b="0" i="0" u="none" strike="noStrike" kern="1200" cap="none" spc="0" normalizeH="0" baseline="0" noProof="0" dirty="0">
                <a:ln>
                  <a:noFill/>
                </a:ln>
                <a:solidFill>
                  <a:srgbClr val="6C6463"/>
                </a:solidFill>
                <a:effectLst/>
                <a:uLnTx/>
                <a:uFillTx/>
                <a:latin typeface="Gill Sans MT"/>
                <a:ea typeface="+mn-ea"/>
                <a:cs typeface="Gill Sans MT"/>
              </a:rPr>
              <a:t>Second level</a:t>
            </a:r>
          </a:p>
        </p:txBody>
      </p:sp>
    </p:spTree>
    <p:extLst>
      <p:ext uri="{BB962C8B-B14F-4D97-AF65-F5344CB8AC3E}">
        <p14:creationId xmlns:p14="http://schemas.microsoft.com/office/powerpoint/2010/main" val="27062974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Red/Gray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296987"/>
            <a:ext cx="3809696"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4" name="Content Placeholder 3"/>
          <p:cNvSpPr>
            <a:spLocks noGrp="1"/>
          </p:cNvSpPr>
          <p:nvPr>
            <p:ph sz="half" idx="2"/>
          </p:nvPr>
        </p:nvSpPr>
        <p:spPr>
          <a:xfrm>
            <a:off x="4648200" y="1296987"/>
            <a:ext cx="38103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5" name="Date Placeholder 4"/>
          <p:cNvSpPr>
            <a:spLocks noGrp="1"/>
          </p:cNvSpPr>
          <p:nvPr>
            <p:ph type="dt" sz="half" idx="10"/>
          </p:nvPr>
        </p:nvSpPr>
        <p:spPr>
          <a:xfrm>
            <a:off x="152400" y="4844639"/>
            <a:ext cx="2133600" cy="186148"/>
          </a:xfrm>
        </p:spPr>
        <p:txBody>
          <a:bodyPr/>
          <a:lstStyle>
            <a:lvl1pPr>
              <a:defRPr>
                <a:solidFill>
                  <a:srgbClr val="6C6463"/>
                </a:solidFill>
              </a:defRPr>
            </a:lvl1pPr>
          </a:lstStyle>
          <a:p>
            <a:fld id="{AB18E012-EC0C-1649-A039-CB178266D114}" type="datetime1">
              <a:rPr lang="en-US" smtClean="0"/>
              <a:t>11/13/2020</a:t>
            </a:fld>
            <a:endParaRPr lang="en-US"/>
          </a:p>
        </p:txBody>
      </p:sp>
      <p:sp>
        <p:nvSpPr>
          <p:cNvPr id="6" name="Footer Placeholder 5"/>
          <p:cNvSpPr>
            <a:spLocks noGrp="1"/>
          </p:cNvSpPr>
          <p:nvPr>
            <p:ph type="ftr" sz="quarter" idx="11"/>
          </p:nvPr>
        </p:nvSpPr>
        <p:spPr>
          <a:xfrm>
            <a:off x="3124200" y="4844639"/>
            <a:ext cx="2895600" cy="186148"/>
          </a:xfrm>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a:xfrm>
            <a:off x="6858000" y="4844639"/>
            <a:ext cx="2133600" cy="186148"/>
          </a:xfrm>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679217"/>
            <a:ext cx="7772400" cy="46537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948454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Red/Gray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296987"/>
            <a:ext cx="2514296"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4" name="Content Placeholder 3"/>
          <p:cNvSpPr>
            <a:spLocks noGrp="1"/>
          </p:cNvSpPr>
          <p:nvPr>
            <p:ph sz="half" idx="2"/>
          </p:nvPr>
        </p:nvSpPr>
        <p:spPr>
          <a:xfrm>
            <a:off x="5943600" y="1296987"/>
            <a:ext cx="25149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5" name="Date Placeholder 4"/>
          <p:cNvSpPr>
            <a:spLocks noGrp="1"/>
          </p:cNvSpPr>
          <p:nvPr>
            <p:ph type="dt" sz="half" idx="10"/>
          </p:nvPr>
        </p:nvSpPr>
        <p:spPr>
          <a:xfrm>
            <a:off x="152400" y="4844639"/>
            <a:ext cx="2133600" cy="186148"/>
          </a:xfrm>
        </p:spPr>
        <p:txBody>
          <a:bodyPr/>
          <a:lstStyle>
            <a:lvl1pPr>
              <a:defRPr>
                <a:solidFill>
                  <a:srgbClr val="6C6463"/>
                </a:solidFill>
              </a:defRPr>
            </a:lvl1pPr>
          </a:lstStyle>
          <a:p>
            <a:fld id="{39C62A9A-2216-F44B-AFF9-136AA601C377}" type="datetime1">
              <a:rPr lang="en-US" smtClean="0"/>
              <a:t>11/13/2020</a:t>
            </a:fld>
            <a:endParaRPr lang="en-US"/>
          </a:p>
        </p:txBody>
      </p:sp>
      <p:sp>
        <p:nvSpPr>
          <p:cNvPr id="6" name="Footer Placeholder 5"/>
          <p:cNvSpPr>
            <a:spLocks noGrp="1"/>
          </p:cNvSpPr>
          <p:nvPr>
            <p:ph type="ftr" sz="quarter" idx="11"/>
          </p:nvPr>
        </p:nvSpPr>
        <p:spPr>
          <a:xfrm>
            <a:off x="3124200" y="4844639"/>
            <a:ext cx="2895600" cy="186148"/>
          </a:xfrm>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a:xfrm>
            <a:off x="6858000" y="4844639"/>
            <a:ext cx="2133600" cy="186148"/>
          </a:xfrm>
        </p:spPr>
        <p:txBody>
          <a:bodyPr/>
          <a:lstStyle>
            <a:lvl1pPr>
              <a:defRPr>
                <a:solidFill>
                  <a:srgbClr val="6C6463"/>
                </a:solidFill>
              </a:defRPr>
            </a:lvl1pPr>
          </a:lstStyle>
          <a:p>
            <a:fld id="{42782948-4DBE-204D-AB9E-B65E067054AE}" type="slidenum">
              <a:rPr lang="en-US" smtClean="0"/>
              <a:pPr/>
              <a:t>‹#›</a:t>
            </a:fld>
            <a:endParaRPr lang="en-US"/>
          </a:p>
        </p:txBody>
      </p:sp>
      <p:sp>
        <p:nvSpPr>
          <p:cNvPr id="10" name="Content Placeholder 3"/>
          <p:cNvSpPr>
            <a:spLocks noGrp="1"/>
          </p:cNvSpPr>
          <p:nvPr>
            <p:ph sz="half" idx="13"/>
          </p:nvPr>
        </p:nvSpPr>
        <p:spPr>
          <a:xfrm>
            <a:off x="3314548" y="1296987"/>
            <a:ext cx="25149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11" name="Title 1"/>
          <p:cNvSpPr>
            <a:spLocks noGrp="1"/>
          </p:cNvSpPr>
          <p:nvPr>
            <p:ph type="title" hasCustomPrompt="1"/>
          </p:nvPr>
        </p:nvSpPr>
        <p:spPr>
          <a:xfrm>
            <a:off x="686104" y="679217"/>
            <a:ext cx="7772400" cy="46537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9560763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Red/Gray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2592387"/>
            <a:ext cx="8839200" cy="2440594"/>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296987"/>
            <a:ext cx="7772400" cy="11430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ru-RU"/>
              <a:t>Образец текста</a:t>
            </a:r>
          </a:p>
          <a:p>
            <a:pPr lvl="1"/>
            <a:r>
              <a:rPr lang="ru-RU"/>
              <a:t>Второй уровень</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11/13/2020</a:t>
            </a:fld>
            <a:endParaRPr lang="en-US"/>
          </a:p>
        </p:txBody>
      </p:sp>
      <p:sp>
        <p:nvSpPr>
          <p:cNvPr id="10"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ext Placeholder 4"/>
          <p:cNvSpPr>
            <a:spLocks noGrp="1"/>
          </p:cNvSpPr>
          <p:nvPr>
            <p:ph type="body" sz="quarter" idx="12" hasCustomPrompt="1"/>
          </p:nvPr>
        </p:nvSpPr>
        <p:spPr>
          <a:xfrm rot="16200000">
            <a:off x="7862313" y="3537008"/>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686104" y="679217"/>
            <a:ext cx="7772400" cy="46537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75182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534987"/>
            <a:ext cx="5486400" cy="461665"/>
          </a:xfrm>
        </p:spPr>
        <p:txBody>
          <a:bodyPr wrap="square" anchor="t" anchorCtr="0">
            <a:spAutoFit/>
          </a:bodyPr>
          <a:lstStyle>
            <a:lvl1pPr>
              <a:defRPr sz="24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a:xfrm>
            <a:off x="152400" y="4844639"/>
            <a:ext cx="2133600" cy="186148"/>
          </a:xfrm>
        </p:spPr>
        <p:txBody>
          <a:bodyPr/>
          <a:lstStyle>
            <a:lvl1pPr>
              <a:defRPr>
                <a:solidFill>
                  <a:srgbClr val="FFFFFF"/>
                </a:solidFill>
              </a:defRPr>
            </a:lvl1pPr>
          </a:lstStyle>
          <a:p>
            <a:fld id="{C3349C05-927F-3348-96DF-9086CF2761D6}" type="datetime1">
              <a:rPr lang="en-US" smtClean="0"/>
              <a:t>11/13/2020</a:t>
            </a:fld>
            <a:endParaRPr lang="en-US" dirty="0"/>
          </a:p>
        </p:txBody>
      </p:sp>
      <p:sp>
        <p:nvSpPr>
          <p:cNvPr id="4" name="Footer Placeholder 3"/>
          <p:cNvSpPr>
            <a:spLocks noGrp="1"/>
          </p:cNvSpPr>
          <p:nvPr>
            <p:ph type="ftr" sz="quarter" idx="11"/>
          </p:nvPr>
        </p:nvSpPr>
        <p:spPr>
          <a:xfrm>
            <a:off x="3124200" y="4844639"/>
            <a:ext cx="2895600" cy="186148"/>
          </a:xfrm>
        </p:spPr>
        <p:txBody>
          <a:bodyPr/>
          <a:lstStyle>
            <a:lvl1pPr>
              <a:defRPr>
                <a:solidFill>
                  <a:srgbClr val="FFFFFF"/>
                </a:solidFill>
              </a:defRPr>
            </a:lvl1pPr>
          </a:lstStyle>
          <a:p>
            <a:r>
              <a:rPr lang="en-US" dirty="0"/>
              <a:t>FOOTER GOES HERE</a:t>
            </a:r>
          </a:p>
        </p:txBody>
      </p:sp>
      <p:sp>
        <p:nvSpPr>
          <p:cNvPr id="5" name="Slide Number Placeholder 4"/>
          <p:cNvSpPr>
            <a:spLocks noGrp="1"/>
          </p:cNvSpPr>
          <p:nvPr>
            <p:ph type="sldNum" sz="quarter" idx="12"/>
          </p:nvPr>
        </p:nvSpPr>
        <p:spPr>
          <a:xfrm>
            <a:off x="6858000" y="4844639"/>
            <a:ext cx="2133600" cy="186148"/>
          </a:xfrm>
        </p:spPr>
        <p:txBody>
          <a:bodyPr/>
          <a:lstStyle>
            <a:lvl1pPr>
              <a:defRPr>
                <a:solidFill>
                  <a:srgbClr val="FFFFFF"/>
                </a:solidFill>
              </a:defRPr>
            </a:lvl1pPr>
          </a:lstStyle>
          <a:p>
            <a:fld id="{42782948-4DBE-204D-AB9E-B65E067054AE}" type="slidenum">
              <a:rPr lang="en-US" smtClean="0"/>
              <a:pPr/>
              <a:t>‹#›</a:t>
            </a:fld>
            <a:endParaRPr lang="en-US" dirty="0"/>
          </a:p>
        </p:txBody>
      </p:sp>
      <p:cxnSp>
        <p:nvCxnSpPr>
          <p:cNvPr id="13" name="Straight Connector 12"/>
          <p:cNvCxnSpPr/>
          <p:nvPr userDrawn="1"/>
        </p:nvCxnSpPr>
        <p:spPr>
          <a:xfrm>
            <a:off x="746760" y="687387"/>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9F537A57-3150-40C3-8447-B497A3F151BD}"/>
              </a:ext>
            </a:extLst>
          </p:cNvPr>
          <p:cNvPicPr>
            <a:picLocks noChangeAspect="1"/>
          </p:cNvPicPr>
          <p:nvPr userDrawn="1"/>
        </p:nvPicPr>
        <p:blipFill>
          <a:blip r:embed="rId2"/>
          <a:stretch>
            <a:fillRect/>
          </a:stretch>
        </p:blipFill>
        <p:spPr>
          <a:xfrm>
            <a:off x="493200" y="4222800"/>
            <a:ext cx="1760400" cy="681275"/>
          </a:xfrm>
          <a:prstGeom prst="rect">
            <a:avLst/>
          </a:prstGeom>
        </p:spPr>
      </p:pic>
      <p:sp>
        <p:nvSpPr>
          <p:cNvPr id="8" name="Rectangle 7">
            <a:extLst>
              <a:ext uri="{FF2B5EF4-FFF2-40B4-BE49-F238E27FC236}">
                <a16:creationId xmlns:a16="http://schemas.microsoft.com/office/drawing/2014/main" id="{775D8D52-0D2E-4BD6-B5E4-F2D283C4699C}"/>
              </a:ext>
            </a:extLst>
          </p:cNvPr>
          <p:cNvSpPr/>
          <p:nvPr userDrawn="1"/>
        </p:nvSpPr>
        <p:spPr>
          <a:xfrm>
            <a:off x="3066091" y="3541242"/>
            <a:ext cx="4716016" cy="913070"/>
          </a:xfrm>
          <a:prstGeom prst="rect">
            <a:avLst/>
          </a:prstGeom>
        </p:spPr>
        <p:txBody>
          <a:bodyPr wrap="square">
            <a:spAutoFit/>
          </a:bodyPr>
          <a:lstStyle/>
          <a:p>
            <a:pPr algn="just"/>
            <a:r>
              <a:rPr lang="uk-UA" sz="1600" baseline="30000" dirty="0">
                <a:solidFill>
                  <a:schemeClr val="bg1"/>
                </a:solidFill>
                <a:latin typeface="Arial" panose="020B0604020202020204" pitchFamily="34" charset="0"/>
                <a:cs typeface="Arial" panose="020B0604020202020204" pitchFamily="34" charset="0"/>
              </a:rPr>
              <a:t>Цей документ став можливим завдяки підтримці американського народу через Агентство США з міжнародного розвитку (</a:t>
            </a:r>
            <a:r>
              <a:rPr lang="en-GB" sz="1600" baseline="30000" dirty="0">
                <a:solidFill>
                  <a:schemeClr val="bg1"/>
                </a:solidFill>
                <a:latin typeface="Arial" panose="020B0604020202020204" pitchFamily="34" charset="0"/>
                <a:cs typeface="Arial" panose="020B0604020202020204" pitchFamily="34" charset="0"/>
              </a:rPr>
              <a:t>USAID).</a:t>
            </a:r>
          </a:p>
          <a:p>
            <a:pPr algn="just"/>
            <a:r>
              <a:rPr lang="en-GB" sz="1600" baseline="30000" dirty="0">
                <a:solidFill>
                  <a:schemeClr val="bg1"/>
                </a:solidFill>
                <a:latin typeface="Arial" panose="020B0604020202020204" pitchFamily="34" charset="0"/>
                <a:cs typeface="Arial" panose="020B0604020202020204" pitchFamily="34" charset="0"/>
              </a:rPr>
              <a:t>Tetra Tech </a:t>
            </a:r>
            <a:r>
              <a:rPr lang="en-GB" sz="1600" baseline="30000" dirty="0" err="1">
                <a:solidFill>
                  <a:schemeClr val="bg1"/>
                </a:solidFill>
                <a:latin typeface="Arial" panose="020B0604020202020204" pitchFamily="34" charset="0"/>
                <a:cs typeface="Arial" panose="020B0604020202020204" pitchFamily="34" charset="0"/>
              </a:rPr>
              <a:t>ES,Inc</a:t>
            </a:r>
            <a:r>
              <a:rPr lang="en-GB" sz="1600" baseline="30000" dirty="0">
                <a:solidFill>
                  <a:schemeClr val="bg1"/>
                </a:solidFill>
                <a:latin typeface="Arial" panose="020B0604020202020204" pitchFamily="34" charset="0"/>
                <a:cs typeface="Arial" panose="020B0604020202020204" pitchFamily="34" charset="0"/>
              </a:rPr>
              <a:t>. </a:t>
            </a:r>
            <a:r>
              <a:rPr lang="uk-UA" sz="1600" baseline="30000" dirty="0">
                <a:solidFill>
                  <a:schemeClr val="bg1"/>
                </a:solidFill>
                <a:latin typeface="Arial" panose="020B0604020202020204" pitchFamily="34" charset="0"/>
                <a:cs typeface="Arial" panose="020B0604020202020204" pitchFamily="34" charset="0"/>
              </a:rPr>
              <a:t>несе повну відповідальність за зміст цього документу. Викладений зміст не обов’язково відображає позицію </a:t>
            </a:r>
            <a:r>
              <a:rPr lang="en-GB" sz="1600" baseline="30000" dirty="0">
                <a:solidFill>
                  <a:schemeClr val="bg1"/>
                </a:solidFill>
                <a:latin typeface="Arial" panose="020B0604020202020204" pitchFamily="34" charset="0"/>
                <a:cs typeface="Arial" panose="020B0604020202020204" pitchFamily="34" charset="0"/>
              </a:rPr>
              <a:t>USAID </a:t>
            </a:r>
            <a:r>
              <a:rPr lang="uk-UA" sz="1600" baseline="30000" dirty="0">
                <a:solidFill>
                  <a:schemeClr val="bg1"/>
                </a:solidFill>
                <a:latin typeface="Arial" panose="020B0604020202020204" pitchFamily="34" charset="0"/>
                <a:cs typeface="Arial" panose="020B0604020202020204" pitchFamily="34" charset="0"/>
              </a:rPr>
              <a:t>або Уряду Сполучених Штатів.</a:t>
            </a:r>
          </a:p>
        </p:txBody>
      </p:sp>
    </p:spTree>
    <p:extLst>
      <p:ext uri="{BB962C8B-B14F-4D97-AF65-F5344CB8AC3E}">
        <p14:creationId xmlns:p14="http://schemas.microsoft.com/office/powerpoint/2010/main" val="1834963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Red/Gray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3988"/>
            <a:ext cx="4419600" cy="48768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11/13/2020</a:t>
            </a:fld>
            <a:endParaRPr lang="en-US"/>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1677987"/>
            <a:ext cx="3657600" cy="2819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ru-RU"/>
              <a:t>Образец текста</a:t>
            </a:r>
          </a:p>
          <a:p>
            <a:pPr lvl="1"/>
            <a:r>
              <a:rPr lang="ru-RU"/>
              <a:t>Второй уровень</a:t>
            </a:r>
          </a:p>
        </p:txBody>
      </p:sp>
      <p:sp>
        <p:nvSpPr>
          <p:cNvPr id="13" name="Text Placeholder 4"/>
          <p:cNvSpPr>
            <a:spLocks noGrp="1"/>
          </p:cNvSpPr>
          <p:nvPr>
            <p:ph type="body" sz="quarter" idx="12" hasCustomPrompt="1"/>
          </p:nvPr>
        </p:nvSpPr>
        <p:spPr>
          <a:xfrm rot="16200000">
            <a:off x="7862312" y="1098609"/>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685800" y="678715"/>
            <a:ext cx="3657600" cy="83099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8268523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Red/Gray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3987"/>
            <a:ext cx="4419600" cy="4876799"/>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11/13/2020</a:t>
            </a:fld>
            <a:endParaRPr lang="en-US"/>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442713" y="1098609"/>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188567"/>
            <a:ext cx="3885896" cy="837665"/>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282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11/13/2020</a:t>
            </a:fld>
            <a:endParaRPr lang="en-US"/>
          </a:p>
        </p:txBody>
      </p:sp>
      <p:sp>
        <p:nvSpPr>
          <p:cNvPr id="9"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2" name="Title Placeholder 1"/>
          <p:cNvSpPr>
            <a:spLocks noGrp="1"/>
          </p:cNvSpPr>
          <p:nvPr>
            <p:ph type="title"/>
          </p:nvPr>
        </p:nvSpPr>
        <p:spPr>
          <a:xfrm>
            <a:off x="686104" y="682922"/>
            <a:ext cx="7772400" cy="461665"/>
          </a:xfrm>
          <a:prstGeom prst="rect">
            <a:avLst/>
          </a:prstGeom>
        </p:spPr>
        <p:txBody>
          <a:bodyPr vert="horz" lIns="91440" tIns="45720" rIns="91440" bIns="45720" rtlCol="0" anchor="b" anchorCtr="0">
            <a:spAutoFit/>
          </a:bodyPr>
          <a:lstStyle/>
          <a:p>
            <a:r>
              <a:rPr lang="ru-RU"/>
              <a:t>Образец заголовка</a:t>
            </a:r>
            <a:endParaRPr lang="en-US" dirty="0"/>
          </a:p>
        </p:txBody>
      </p:sp>
      <p:sp>
        <p:nvSpPr>
          <p:cNvPr id="13" name="Text Placeholder 2"/>
          <p:cNvSpPr>
            <a:spLocks noGrp="1"/>
          </p:cNvSpPr>
          <p:nvPr>
            <p:ph idx="1"/>
          </p:nvPr>
        </p:nvSpPr>
        <p:spPr>
          <a:xfrm>
            <a:off x="685800" y="1296987"/>
            <a:ext cx="7772400" cy="32004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p:txBody>
      </p:sp>
    </p:spTree>
    <p:extLst>
      <p:ext uri="{BB962C8B-B14F-4D97-AF65-F5344CB8AC3E}">
        <p14:creationId xmlns:p14="http://schemas.microsoft.com/office/powerpoint/2010/main" val="1116097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296987"/>
            <a:ext cx="7772400"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5" name="Date Placeholder 4"/>
          <p:cNvSpPr>
            <a:spLocks noGrp="1"/>
          </p:cNvSpPr>
          <p:nvPr>
            <p:ph type="dt" sz="half" idx="10"/>
          </p:nvPr>
        </p:nvSpPr>
        <p:spPr>
          <a:xfrm>
            <a:off x="152400" y="4844639"/>
            <a:ext cx="2133600" cy="186148"/>
          </a:xfrm>
        </p:spPr>
        <p:txBody>
          <a:bodyPr/>
          <a:lstStyle>
            <a:lvl1pPr>
              <a:defRPr>
                <a:solidFill>
                  <a:srgbClr val="6C6463"/>
                </a:solidFill>
              </a:defRPr>
            </a:lvl1pPr>
          </a:lstStyle>
          <a:p>
            <a:fld id="{AB18E012-EC0C-1649-A039-CB178266D114}" type="datetime1">
              <a:rPr lang="en-US" smtClean="0"/>
              <a:t>11/13/2020</a:t>
            </a:fld>
            <a:endParaRPr lang="en-US"/>
          </a:p>
        </p:txBody>
      </p:sp>
      <p:sp>
        <p:nvSpPr>
          <p:cNvPr id="6" name="Footer Placeholder 5"/>
          <p:cNvSpPr>
            <a:spLocks noGrp="1"/>
          </p:cNvSpPr>
          <p:nvPr>
            <p:ph type="ftr" sz="quarter" idx="11"/>
          </p:nvPr>
        </p:nvSpPr>
        <p:spPr>
          <a:xfrm>
            <a:off x="3124200" y="4844639"/>
            <a:ext cx="2895600" cy="186148"/>
          </a:xfrm>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a:xfrm>
            <a:off x="6858000" y="4844639"/>
            <a:ext cx="2133600" cy="186148"/>
          </a:xfrm>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679217"/>
            <a:ext cx="7772400" cy="46537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296987"/>
            <a:ext cx="3809696"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4" name="Content Placeholder 3"/>
          <p:cNvSpPr>
            <a:spLocks noGrp="1"/>
          </p:cNvSpPr>
          <p:nvPr>
            <p:ph sz="half" idx="2"/>
          </p:nvPr>
        </p:nvSpPr>
        <p:spPr>
          <a:xfrm>
            <a:off x="4648200" y="1296987"/>
            <a:ext cx="38103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5" name="Date Placeholder 4"/>
          <p:cNvSpPr>
            <a:spLocks noGrp="1"/>
          </p:cNvSpPr>
          <p:nvPr>
            <p:ph type="dt" sz="half" idx="10"/>
          </p:nvPr>
        </p:nvSpPr>
        <p:spPr>
          <a:xfrm>
            <a:off x="152400" y="4844639"/>
            <a:ext cx="2133600" cy="186148"/>
          </a:xfrm>
        </p:spPr>
        <p:txBody>
          <a:bodyPr/>
          <a:lstStyle>
            <a:lvl1pPr>
              <a:defRPr>
                <a:solidFill>
                  <a:srgbClr val="6C6463"/>
                </a:solidFill>
              </a:defRPr>
            </a:lvl1pPr>
          </a:lstStyle>
          <a:p>
            <a:fld id="{AB18E012-EC0C-1649-A039-CB178266D114}" type="datetime1">
              <a:rPr lang="en-US" smtClean="0"/>
              <a:t>11/13/2020</a:t>
            </a:fld>
            <a:endParaRPr lang="en-US"/>
          </a:p>
        </p:txBody>
      </p:sp>
      <p:sp>
        <p:nvSpPr>
          <p:cNvPr id="6" name="Footer Placeholder 5"/>
          <p:cNvSpPr>
            <a:spLocks noGrp="1"/>
          </p:cNvSpPr>
          <p:nvPr>
            <p:ph type="ftr" sz="quarter" idx="11"/>
          </p:nvPr>
        </p:nvSpPr>
        <p:spPr>
          <a:xfrm>
            <a:off x="3124200" y="4844639"/>
            <a:ext cx="2895600" cy="186148"/>
          </a:xfrm>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a:xfrm>
            <a:off x="6858000" y="4844639"/>
            <a:ext cx="2133600" cy="186148"/>
          </a:xfrm>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679217"/>
            <a:ext cx="7772400" cy="46537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782065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296987"/>
            <a:ext cx="2514296"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4" name="Content Placeholder 3"/>
          <p:cNvSpPr>
            <a:spLocks noGrp="1"/>
          </p:cNvSpPr>
          <p:nvPr>
            <p:ph sz="half" idx="2"/>
          </p:nvPr>
        </p:nvSpPr>
        <p:spPr>
          <a:xfrm>
            <a:off x="5943600" y="1296987"/>
            <a:ext cx="25149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5" name="Date Placeholder 4"/>
          <p:cNvSpPr>
            <a:spLocks noGrp="1"/>
          </p:cNvSpPr>
          <p:nvPr>
            <p:ph type="dt" sz="half" idx="10"/>
          </p:nvPr>
        </p:nvSpPr>
        <p:spPr>
          <a:xfrm>
            <a:off x="152400" y="4844639"/>
            <a:ext cx="2133600" cy="186148"/>
          </a:xfrm>
        </p:spPr>
        <p:txBody>
          <a:bodyPr/>
          <a:lstStyle>
            <a:lvl1pPr>
              <a:defRPr>
                <a:solidFill>
                  <a:srgbClr val="6C6463"/>
                </a:solidFill>
              </a:defRPr>
            </a:lvl1pPr>
          </a:lstStyle>
          <a:p>
            <a:fld id="{39C62A9A-2216-F44B-AFF9-136AA601C377}" type="datetime1">
              <a:rPr lang="en-US" smtClean="0"/>
              <a:t>11/13/2020</a:t>
            </a:fld>
            <a:endParaRPr lang="en-US"/>
          </a:p>
        </p:txBody>
      </p:sp>
      <p:sp>
        <p:nvSpPr>
          <p:cNvPr id="6" name="Footer Placeholder 5"/>
          <p:cNvSpPr>
            <a:spLocks noGrp="1"/>
          </p:cNvSpPr>
          <p:nvPr>
            <p:ph type="ftr" sz="quarter" idx="11"/>
          </p:nvPr>
        </p:nvSpPr>
        <p:spPr>
          <a:xfrm>
            <a:off x="3124200" y="4844639"/>
            <a:ext cx="2895600" cy="186148"/>
          </a:xfrm>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a:xfrm>
            <a:off x="6858000" y="4844639"/>
            <a:ext cx="2133600" cy="186148"/>
          </a:xfrm>
        </p:spPr>
        <p:txBody>
          <a:bodyPr/>
          <a:lstStyle>
            <a:lvl1pPr>
              <a:defRPr>
                <a:solidFill>
                  <a:srgbClr val="6C6463"/>
                </a:solidFill>
              </a:defRPr>
            </a:lvl1pPr>
          </a:lstStyle>
          <a:p>
            <a:fld id="{42782948-4DBE-204D-AB9E-B65E067054AE}" type="slidenum">
              <a:rPr lang="en-US" smtClean="0"/>
              <a:pPr/>
              <a:t>‹#›</a:t>
            </a:fld>
            <a:endParaRPr lang="en-US"/>
          </a:p>
        </p:txBody>
      </p:sp>
      <p:sp>
        <p:nvSpPr>
          <p:cNvPr id="10" name="Content Placeholder 3"/>
          <p:cNvSpPr>
            <a:spLocks noGrp="1"/>
          </p:cNvSpPr>
          <p:nvPr>
            <p:ph sz="half" idx="13"/>
          </p:nvPr>
        </p:nvSpPr>
        <p:spPr>
          <a:xfrm>
            <a:off x="3314548" y="1296987"/>
            <a:ext cx="2514904" cy="3200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p:txBody>
      </p:sp>
      <p:sp>
        <p:nvSpPr>
          <p:cNvPr id="11" name="Title 1"/>
          <p:cNvSpPr>
            <a:spLocks noGrp="1"/>
          </p:cNvSpPr>
          <p:nvPr>
            <p:ph type="title" hasCustomPrompt="1"/>
          </p:nvPr>
        </p:nvSpPr>
        <p:spPr>
          <a:xfrm>
            <a:off x="686104" y="679217"/>
            <a:ext cx="7772400" cy="46537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90966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2592387"/>
            <a:ext cx="8839200" cy="2440594"/>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296987"/>
            <a:ext cx="7772400" cy="11430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ru-RU"/>
              <a:t>Образец текста</a:t>
            </a:r>
          </a:p>
          <a:p>
            <a:pPr lvl="1"/>
            <a:r>
              <a:rPr lang="ru-RU"/>
              <a:t>Второй уровень</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11/13/2020</a:t>
            </a:fld>
            <a:endParaRPr lang="en-US"/>
          </a:p>
        </p:txBody>
      </p:sp>
      <p:sp>
        <p:nvSpPr>
          <p:cNvPr id="10" name="Footer Placeholder 4"/>
          <p:cNvSpPr>
            <a:spLocks noGrp="1"/>
          </p:cNvSpPr>
          <p:nvPr>
            <p:ph type="ftr" sz="quarter" idx="3"/>
          </p:nvPr>
        </p:nvSpPr>
        <p:spPr>
          <a:xfrm>
            <a:off x="3124200" y="4844639"/>
            <a:ext cx="2895600" cy="186148"/>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ext Placeholder 4"/>
          <p:cNvSpPr>
            <a:spLocks noGrp="1"/>
          </p:cNvSpPr>
          <p:nvPr>
            <p:ph type="body" sz="quarter" idx="12" hasCustomPrompt="1"/>
          </p:nvPr>
        </p:nvSpPr>
        <p:spPr>
          <a:xfrm rot="16200000">
            <a:off x="7862313" y="3537008"/>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686104" y="679217"/>
            <a:ext cx="7772400" cy="46537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470141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3988"/>
            <a:ext cx="4419600" cy="48768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4844639"/>
            <a:ext cx="2133600" cy="186148"/>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11/13/2020</a:t>
            </a:fld>
            <a:endParaRPr lang="en-US"/>
          </a:p>
        </p:txBody>
      </p:sp>
      <p:sp>
        <p:nvSpPr>
          <p:cNvPr id="11" name="Slide Number Placeholder 5"/>
          <p:cNvSpPr>
            <a:spLocks noGrp="1"/>
          </p:cNvSpPr>
          <p:nvPr>
            <p:ph type="sldNum" sz="quarter" idx="4"/>
          </p:nvPr>
        </p:nvSpPr>
        <p:spPr>
          <a:xfrm>
            <a:off x="6858000" y="4844639"/>
            <a:ext cx="2133600" cy="186148"/>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1677987"/>
            <a:ext cx="3657600" cy="2819400"/>
          </a:xfrm>
        </p:spPr>
        <p:txBody>
          <a:bodyPr>
            <a:normAutofit/>
          </a:bodyPr>
          <a:lstStyle>
            <a:lvl1pPr>
              <a:defRPr sz="1600">
                <a:solidFill>
                  <a:srgbClr val="6C6463"/>
                </a:solidFill>
              </a:defRPr>
            </a:lvl1pPr>
            <a:lvl2pPr>
              <a:defRPr sz="16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ru-RU"/>
              <a:t>Образец текста</a:t>
            </a:r>
          </a:p>
          <a:p>
            <a:pPr lvl="1"/>
            <a:r>
              <a:rPr lang="ru-RU"/>
              <a:t>Второй уровень</a:t>
            </a:r>
          </a:p>
        </p:txBody>
      </p:sp>
      <p:sp>
        <p:nvSpPr>
          <p:cNvPr id="13" name="Text Placeholder 4"/>
          <p:cNvSpPr>
            <a:spLocks noGrp="1"/>
          </p:cNvSpPr>
          <p:nvPr>
            <p:ph type="body" sz="quarter" idx="12" hasCustomPrompt="1"/>
          </p:nvPr>
        </p:nvSpPr>
        <p:spPr>
          <a:xfrm rot="16200000">
            <a:off x="7862312" y="1098609"/>
            <a:ext cx="207391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21" name="Title 1"/>
          <p:cNvSpPr>
            <a:spLocks noGrp="1"/>
          </p:cNvSpPr>
          <p:nvPr>
            <p:ph type="title" hasCustomPrompt="1"/>
          </p:nvPr>
        </p:nvSpPr>
        <p:spPr>
          <a:xfrm>
            <a:off x="685800" y="678715"/>
            <a:ext cx="3657600" cy="830997"/>
          </a:xfrm>
        </p:spPr>
        <p:txBody>
          <a:bodyPr wrap="square"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560114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682922"/>
            <a:ext cx="7772400" cy="461665"/>
          </a:xfrm>
          <a:prstGeom prst="rect">
            <a:avLst/>
          </a:prstGeom>
        </p:spPr>
        <p:txBody>
          <a:bodyPr vert="horz" lIns="91440" tIns="45720" rIns="91440" bIns="45720" rtlCol="0" anchor="b" anchorCtr="0">
            <a:spAutoFit/>
          </a:bodyPr>
          <a:lstStyle/>
          <a:p>
            <a:r>
              <a:rPr lang="ru-RU"/>
              <a:t>Образец заголовка</a:t>
            </a:r>
            <a:endParaRPr lang="en-US" dirty="0"/>
          </a:p>
        </p:txBody>
      </p:sp>
      <p:sp>
        <p:nvSpPr>
          <p:cNvPr id="3" name="Text Placeholder 2"/>
          <p:cNvSpPr>
            <a:spLocks noGrp="1"/>
          </p:cNvSpPr>
          <p:nvPr>
            <p:ph type="body" idx="1"/>
          </p:nvPr>
        </p:nvSpPr>
        <p:spPr>
          <a:xfrm>
            <a:off x="685800" y="1296987"/>
            <a:ext cx="7772400" cy="32004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4864207"/>
            <a:ext cx="2133600" cy="186148"/>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C017F59-29DA-6F48-B92A-5AD511CC2D63}" type="datetime1">
              <a:rPr lang="en-US" smtClean="0"/>
              <a:pPr/>
              <a:t>11/13/2020</a:t>
            </a:fld>
            <a:endParaRPr lang="en-US" dirty="0"/>
          </a:p>
        </p:txBody>
      </p:sp>
      <p:sp>
        <p:nvSpPr>
          <p:cNvPr id="5" name="Footer Placeholder 4"/>
          <p:cNvSpPr>
            <a:spLocks noGrp="1"/>
          </p:cNvSpPr>
          <p:nvPr>
            <p:ph type="ftr" sz="quarter" idx="3"/>
          </p:nvPr>
        </p:nvSpPr>
        <p:spPr>
          <a:xfrm>
            <a:off x="3124200" y="4864207"/>
            <a:ext cx="2895600" cy="186148"/>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a:t>FOOTER GOES HERE</a:t>
            </a:r>
          </a:p>
        </p:txBody>
      </p:sp>
      <p:sp>
        <p:nvSpPr>
          <p:cNvPr id="6" name="Slide Number Placeholder 5"/>
          <p:cNvSpPr>
            <a:spLocks noGrp="1"/>
          </p:cNvSpPr>
          <p:nvPr>
            <p:ph type="sldNum" sz="quarter" idx="4"/>
          </p:nvPr>
        </p:nvSpPr>
        <p:spPr>
          <a:xfrm>
            <a:off x="6858000" y="4864207"/>
            <a:ext cx="2133600" cy="186148"/>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4" name="Frame 13"/>
          <p:cNvSpPr/>
          <p:nvPr/>
        </p:nvSpPr>
        <p:spPr>
          <a:xfrm>
            <a:off x="0" y="0"/>
            <a:ext cx="9144000" cy="5189384"/>
          </a:xfrm>
          <a:prstGeom prst="frame">
            <a:avLst>
              <a:gd name="adj1" fmla="val 2963"/>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58" r:id="rId6"/>
    <p:sldLayoutId id="2147483710" r:id="rId7"/>
    <p:sldLayoutId id="2147483711" r:id="rId8"/>
    <p:sldLayoutId id="2147483712" r:id="rId9"/>
    <p:sldLayoutId id="2147483714" r:id="rId10"/>
    <p:sldLayoutId id="2147483738" r:id="rId11"/>
    <p:sldLayoutId id="2147483739" r:id="rId12"/>
    <p:sldLayoutId id="2147483740" r:id="rId13"/>
    <p:sldLayoutId id="2147483741" r:id="rId14"/>
    <p:sldLayoutId id="2147483742" r:id="rId15"/>
    <p:sldLayoutId id="2147483743" r:id="rId16"/>
    <p:sldLayoutId id="2147483696" r:id="rId17"/>
    <p:sldLayoutId id="2147483744" r:id="rId18"/>
    <p:sldLayoutId id="2147483745" r:id="rId19"/>
    <p:sldLayoutId id="2147483746" r:id="rId20"/>
    <p:sldLayoutId id="2147483747" r:id="rId21"/>
    <p:sldLayoutId id="2147483748" r:id="rId22"/>
    <p:sldLayoutId id="2147483749" r:id="rId23"/>
    <p:sldLayoutId id="2147483750" r:id="rId24"/>
    <p:sldLayoutId id="2147483751" r:id="rId25"/>
    <p:sldLayoutId id="2147483752" r:id="rId26"/>
    <p:sldLayoutId id="2147483753" r:id="rId27"/>
    <p:sldLayoutId id="2147483754" r:id="rId28"/>
    <p:sldLayoutId id="2147483755" r:id="rId29"/>
    <p:sldLayoutId id="2147483756" r:id="rId30"/>
    <p:sldLayoutId id="2147483757" r:id="rId31"/>
  </p:sldLayoutIdLst>
  <p:hf hdr="0"/>
  <p:txStyles>
    <p:titleStyle>
      <a:lvl1pPr algn="l" defTabSz="457200" rtl="0" eaLnBrk="1" latinLnBrk="0" hangingPunct="1">
        <a:spcBef>
          <a:spcPct val="0"/>
        </a:spcBef>
        <a:buNone/>
        <a:defRPr sz="24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8.xml"/><Relationship Id="rId5" Type="http://schemas.openxmlformats.org/officeDocument/2006/relationships/image" Target="../media/image6.pn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0.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4.jpg"/><Relationship Id="rId1" Type="http://schemas.openxmlformats.org/officeDocument/2006/relationships/slideLayout" Target="../slideLayouts/slideLayout5.xml"/><Relationship Id="rId4" Type="http://schemas.openxmlformats.org/officeDocument/2006/relationships/image" Target="../media/image10.sv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diagramLayout" Target="../diagrams/layout3.xml"/><Relationship Id="rId7" Type="http://schemas.openxmlformats.org/officeDocument/2006/relationships/image" Target="../media/image26.png"/><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10" Type="http://schemas.openxmlformats.org/officeDocument/2006/relationships/image" Target="../media/image29.svg"/><Relationship Id="rId4" Type="http://schemas.openxmlformats.org/officeDocument/2006/relationships/diagramQuickStyle" Target="../diagrams/quickStyle3.xml"/><Relationship Id="rId9" Type="http://schemas.openxmlformats.org/officeDocument/2006/relationships/image" Target="../media/image28.png"/></Relationships>
</file>

<file path=ppt/slides/_rels/slide23.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diagramLayout" Target="../diagrams/layout4.xml"/><Relationship Id="rId7" Type="http://schemas.openxmlformats.org/officeDocument/2006/relationships/image" Target="../media/image9.png"/><Relationship Id="rId12" Type="http://schemas.openxmlformats.org/officeDocument/2006/relationships/image" Target="../media/image33.svg"/><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11" Type="http://schemas.openxmlformats.org/officeDocument/2006/relationships/image" Target="../media/image32.png"/><Relationship Id="rId5" Type="http://schemas.openxmlformats.org/officeDocument/2006/relationships/diagramColors" Target="../diagrams/colors4.xml"/><Relationship Id="rId10" Type="http://schemas.openxmlformats.org/officeDocument/2006/relationships/image" Target="../media/image31.svg"/><Relationship Id="rId4" Type="http://schemas.openxmlformats.org/officeDocument/2006/relationships/diagramQuickStyle" Target="../diagrams/quickStyle4.xml"/><Relationship Id="rId9"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10.sv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hyperlink" Target="https://amcu.gov.ua/zvernutisya-do-amku/povidomiti-pro-uchast-v-antikonkurentnih-diyah-liniency" TargetMode="External"/><Relationship Id="rId3" Type="http://schemas.openxmlformats.org/officeDocument/2006/relationships/diagramLayout" Target="../diagrams/layout5.xml"/><Relationship Id="rId7" Type="http://schemas.openxmlformats.org/officeDocument/2006/relationships/hyperlink" Target="https://amcu.gov.ua/zvernutisya-do-amku" TargetMode="External"/><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10" Type="http://schemas.openxmlformats.org/officeDocument/2006/relationships/image" Target="../media/image10.svg"/><Relationship Id="rId4" Type="http://schemas.openxmlformats.org/officeDocument/2006/relationships/diagramQuickStyle" Target="../diagrams/quickStyle5.xml"/><Relationship Id="rId9"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e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1.png"/><Relationship Id="rId1" Type="http://schemas.openxmlformats.org/officeDocument/2006/relationships/slideLayout" Target="../slideLayouts/slideLayout19.xml"/><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Рисунок 17" descr="Изображение выглядит как сидит, стекло, закрыть, легкий&#10;&#10;Автоматически созданное описание">
            <a:extLst>
              <a:ext uri="{FF2B5EF4-FFF2-40B4-BE49-F238E27FC236}">
                <a16:creationId xmlns:a16="http://schemas.microsoft.com/office/drawing/2014/main" id="{A0270AF4-18F4-4504-97CE-7A49BED1ACBE}"/>
              </a:ext>
            </a:extLst>
          </p:cNvPr>
          <p:cNvPicPr>
            <a:picLocks noChangeAspect="1"/>
          </p:cNvPicPr>
          <p:nvPr/>
        </p:nvPicPr>
        <p:blipFill rotWithShape="1">
          <a:blip r:embed="rId2"/>
          <a:srcRect t="24417" b="2107"/>
          <a:stretch/>
        </p:blipFill>
        <p:spPr>
          <a:xfrm>
            <a:off x="152400" y="153987"/>
            <a:ext cx="8839202" cy="4871871"/>
          </a:xfrm>
          <a:prstGeom prst="rect">
            <a:avLst/>
          </a:prstGeom>
          <a:effectLst>
            <a:outerShdw blurRad="1270000" dir="5400000" sx="1000" sy="1000" algn="ctr" rotWithShape="0">
              <a:srgbClr val="000000"/>
            </a:outerShdw>
          </a:effectLst>
        </p:spPr>
      </p:pic>
      <p:sp>
        <p:nvSpPr>
          <p:cNvPr id="2" name="Date Placeholder 1">
            <a:extLst>
              <a:ext uri="{FF2B5EF4-FFF2-40B4-BE49-F238E27FC236}">
                <a16:creationId xmlns:a16="http://schemas.microsoft.com/office/drawing/2014/main" id="{061605AA-D65F-460F-8599-695439067B14}"/>
              </a:ext>
            </a:extLst>
          </p:cNvPr>
          <p:cNvSpPr>
            <a:spLocks noGrp="1"/>
          </p:cNvSpPr>
          <p:nvPr>
            <p:ph type="dt" sz="half" idx="2"/>
          </p:nvPr>
        </p:nvSpPr>
        <p:spPr/>
        <p:txBody>
          <a:bodyPr/>
          <a:lstStyle/>
          <a:p>
            <a:fld id="{EB2C8F94-9D67-854F-8417-3B884156945E}" type="datetime1">
              <a:rPr lang="en-US" smtClean="0"/>
              <a:pPr/>
              <a:t>11/13/2020</a:t>
            </a:fld>
            <a:endParaRPr lang="en-US" dirty="0"/>
          </a:p>
        </p:txBody>
      </p:sp>
      <p:sp>
        <p:nvSpPr>
          <p:cNvPr id="3" name="Footer Placeholder 2">
            <a:extLst>
              <a:ext uri="{FF2B5EF4-FFF2-40B4-BE49-F238E27FC236}">
                <a16:creationId xmlns:a16="http://schemas.microsoft.com/office/drawing/2014/main" id="{E2C34FD9-A342-4855-867E-F8A87AE3826B}"/>
              </a:ext>
            </a:extLst>
          </p:cNvPr>
          <p:cNvSpPr>
            <a:spLocks noGrp="1"/>
          </p:cNvSpPr>
          <p:nvPr>
            <p:ph type="ftr" sz="quarter" idx="3"/>
          </p:nvPr>
        </p:nvSpPr>
        <p:spPr>
          <a:xfrm>
            <a:off x="3124200" y="4845380"/>
            <a:ext cx="2895600" cy="184666"/>
          </a:xfrm>
        </p:spPr>
        <p:txBody>
          <a:bodyPr/>
          <a:lstStyle/>
          <a:p>
            <a:r>
              <a:rPr lang="uk-UA" dirty="0"/>
              <a:t>Київ</a:t>
            </a:r>
            <a:endParaRPr lang="en-US" dirty="0"/>
          </a:p>
        </p:txBody>
      </p:sp>
      <p:sp>
        <p:nvSpPr>
          <p:cNvPr id="4" name="Slide Number Placeholder 3">
            <a:extLst>
              <a:ext uri="{FF2B5EF4-FFF2-40B4-BE49-F238E27FC236}">
                <a16:creationId xmlns:a16="http://schemas.microsoft.com/office/drawing/2014/main" id="{6B848907-2EDC-4CED-8A37-DEC429EC4CBD}"/>
              </a:ext>
            </a:extLst>
          </p:cNvPr>
          <p:cNvSpPr>
            <a:spLocks noGrp="1"/>
          </p:cNvSpPr>
          <p:nvPr>
            <p:ph type="sldNum" sz="quarter" idx="4"/>
          </p:nvPr>
        </p:nvSpPr>
        <p:spPr/>
        <p:txBody>
          <a:bodyPr/>
          <a:lstStyle/>
          <a:p>
            <a:fld id="{42782948-4DBE-204D-AB9E-B65E067054AE}" type="slidenum">
              <a:rPr lang="en-US" smtClean="0"/>
              <a:pPr/>
              <a:t>1</a:t>
            </a:fld>
            <a:endParaRPr lang="en-US" dirty="0"/>
          </a:p>
        </p:txBody>
      </p:sp>
      <p:sp>
        <p:nvSpPr>
          <p:cNvPr id="5" name="Title 4">
            <a:extLst>
              <a:ext uri="{FF2B5EF4-FFF2-40B4-BE49-F238E27FC236}">
                <a16:creationId xmlns:a16="http://schemas.microsoft.com/office/drawing/2014/main" id="{0B818A1B-4F68-487B-86F4-1B1974E2B3DD}"/>
              </a:ext>
            </a:extLst>
          </p:cNvPr>
          <p:cNvSpPr>
            <a:spLocks noGrp="1"/>
          </p:cNvSpPr>
          <p:nvPr>
            <p:ph type="ctrTitle"/>
          </p:nvPr>
        </p:nvSpPr>
        <p:spPr>
          <a:xfrm>
            <a:off x="685800" y="1601787"/>
            <a:ext cx="3886200" cy="1209781"/>
          </a:xfrm>
        </p:spPr>
        <p:txBody>
          <a:bodyPr>
            <a:normAutofit fontScale="90000"/>
          </a:bodyPr>
          <a:lstStyle/>
          <a:p>
            <a:r>
              <a:rPr lang="uk-UA" b="1" spc="50" dirty="0">
                <a:ln w="9525" cmpd="sng">
                  <a:solidFill>
                    <a:schemeClr val="accent1"/>
                  </a:solidFill>
                  <a:prstDash val="solid"/>
                </a:ln>
                <a:solidFill>
                  <a:srgbClr val="70AD47">
                    <a:tint val="1000"/>
                  </a:srgbClr>
                </a:solidFill>
                <a:effectLst>
                  <a:glow rad="38100">
                    <a:schemeClr val="accent1">
                      <a:alpha val="40000"/>
                    </a:schemeClr>
                  </a:glow>
                </a:effectLst>
              </a:rPr>
              <a:t>Захист прав споживачів у сферах енергетики та комунальних послуг</a:t>
            </a:r>
            <a:br>
              <a:rPr lang="en-US" b="1" spc="50" dirty="0">
                <a:ln w="9525" cmpd="sng">
                  <a:solidFill>
                    <a:schemeClr val="accent1"/>
                  </a:solidFill>
                  <a:prstDash val="solid"/>
                </a:ln>
                <a:solidFill>
                  <a:srgbClr val="70AD47">
                    <a:tint val="1000"/>
                  </a:srgbClr>
                </a:solidFill>
                <a:effectLst>
                  <a:glow rad="38100">
                    <a:schemeClr val="accent1">
                      <a:alpha val="40000"/>
                    </a:schemeClr>
                  </a:glow>
                </a:effectLst>
              </a:rPr>
            </a:br>
            <a:endParaRPr lang="en-US" b="1"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Subtitle 5">
            <a:extLst>
              <a:ext uri="{FF2B5EF4-FFF2-40B4-BE49-F238E27FC236}">
                <a16:creationId xmlns:a16="http://schemas.microsoft.com/office/drawing/2014/main" id="{E19D6370-5E41-4B50-8D11-0193168D920A}"/>
              </a:ext>
            </a:extLst>
          </p:cNvPr>
          <p:cNvSpPr>
            <a:spLocks noGrp="1"/>
          </p:cNvSpPr>
          <p:nvPr>
            <p:ph type="subTitle" idx="1"/>
          </p:nvPr>
        </p:nvSpPr>
        <p:spPr/>
        <p:txBody>
          <a:bodyPr/>
          <a:lstStyle/>
          <a:p>
            <a:r>
              <a:rPr lang="uk-UA" b="1" spc="50" dirty="0">
                <a:ln w="9525" cmpd="sng">
                  <a:solidFill>
                    <a:schemeClr val="accent1"/>
                  </a:solidFill>
                  <a:prstDash val="solid"/>
                </a:ln>
                <a:solidFill>
                  <a:srgbClr val="70AD47">
                    <a:tint val="1000"/>
                  </a:srgbClr>
                </a:solidFill>
                <a:effectLst>
                  <a:glow rad="38100">
                    <a:schemeClr val="accent1">
                      <a:alpha val="40000"/>
                    </a:schemeClr>
                  </a:glow>
                </a:effectLst>
              </a:rPr>
              <a:t>В межах програми «Підтримка жіночого лідерства та розбудова енергетичної стійкості і самодостатності ОТГ в Україні»</a:t>
            </a:r>
            <a:endParaRPr lang="en-US" b="1"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7" name="Picture 7">
            <a:extLst>
              <a:ext uri="{FF2B5EF4-FFF2-40B4-BE49-F238E27FC236}">
                <a16:creationId xmlns:a16="http://schemas.microsoft.com/office/drawing/2014/main" id="{66156417-F975-441E-9C77-4BE509ED8E72}"/>
              </a:ext>
            </a:extLst>
          </p:cNvPr>
          <p:cNvPicPr>
            <a:picLocks noChangeAspect="1"/>
          </p:cNvPicPr>
          <p:nvPr/>
        </p:nvPicPr>
        <p:blipFill>
          <a:blip r:embed="rId3"/>
          <a:stretch>
            <a:fillRect/>
          </a:stretch>
        </p:blipFill>
        <p:spPr>
          <a:xfrm>
            <a:off x="491473" y="447838"/>
            <a:ext cx="1760400" cy="681275"/>
          </a:xfrm>
          <a:prstGeom prst="rect">
            <a:avLst/>
          </a:prstGeom>
        </p:spPr>
      </p:pic>
      <p:sp>
        <p:nvSpPr>
          <p:cNvPr id="16" name="Text Placeholder 4">
            <a:extLst>
              <a:ext uri="{FF2B5EF4-FFF2-40B4-BE49-F238E27FC236}">
                <a16:creationId xmlns:a16="http://schemas.microsoft.com/office/drawing/2014/main" id="{E53C22D2-5655-43C5-A91B-8C15A495BEC1}"/>
              </a:ext>
            </a:extLst>
          </p:cNvPr>
          <p:cNvSpPr txBox="1">
            <a:spLocks/>
          </p:cNvSpPr>
          <p:nvPr/>
        </p:nvSpPr>
        <p:spPr>
          <a:xfrm rot="16200000">
            <a:off x="7862313" y="1098609"/>
            <a:ext cx="2073910" cy="184666"/>
          </a:xfrm>
          <a:prstGeom prst="rect">
            <a:avLst/>
          </a:prstGeom>
        </p:spPr>
        <p:txBody>
          <a:bodyPr>
            <a:spAutoFit/>
          </a:bodyPr>
          <a:lstStyle>
            <a:lvl1pPr marL="0" indent="0" algn="r" defTabSz="457200" rtl="0" eaLnBrk="1" latinLnBrk="0" hangingPunct="1">
              <a:spcBef>
                <a:spcPts val="0"/>
              </a:spcBef>
              <a:spcAft>
                <a:spcPts val="800"/>
              </a:spcAft>
              <a:buFont typeface="Arial"/>
              <a:buNone/>
              <a:defRPr sz="600" b="0" i="0" kern="1200" baseline="0">
                <a:solidFill>
                  <a:srgbClr val="FFFFFF"/>
                </a:solidFill>
                <a:latin typeface="Gill Sans MT"/>
                <a:ea typeface="+mn-ea"/>
                <a:cs typeface="Gill Sans MT"/>
              </a:defRPr>
            </a:lvl1pPr>
            <a:lvl2pPr marL="230187" indent="0" algn="l" defTabSz="457200" rtl="0" eaLnBrk="1" latinLnBrk="0" hangingPunct="1">
              <a:spcBef>
                <a:spcPts val="0"/>
              </a:spcBef>
              <a:spcAft>
                <a:spcPts val="800"/>
              </a:spcAft>
              <a:buFont typeface="Arial"/>
              <a:buNone/>
              <a:defRPr sz="1800" b="0" i="0" kern="1200">
                <a:solidFill>
                  <a:schemeClr val="bg1"/>
                </a:solidFill>
                <a:latin typeface="Gill Sans MT"/>
                <a:ea typeface="+mn-ea"/>
                <a:cs typeface="Gill Sans MT"/>
              </a:defRPr>
            </a:lvl2pPr>
            <a:lvl3pPr marL="460375" indent="0" algn="l" defTabSz="457200" rtl="0" eaLnBrk="1" latinLnBrk="0" hangingPunct="1">
              <a:spcBef>
                <a:spcPct val="20000"/>
              </a:spcBef>
              <a:buFont typeface="Arial"/>
              <a:buNone/>
              <a:defRPr sz="1600" b="0" i="0" kern="1200">
                <a:solidFill>
                  <a:schemeClr val="bg1"/>
                </a:solidFill>
                <a:latin typeface="Gill Sans MT"/>
                <a:ea typeface="+mn-ea"/>
                <a:cs typeface="Gill Sans MT"/>
              </a:defRPr>
            </a:lvl3pPr>
            <a:lvl4pPr marL="684212" indent="0" algn="l" defTabSz="457200" rtl="0" eaLnBrk="1" latinLnBrk="0" hangingPunct="1">
              <a:spcBef>
                <a:spcPct val="20000"/>
              </a:spcBef>
              <a:buFont typeface="Arial"/>
              <a:buNone/>
              <a:defRPr sz="1400" b="0" i="0" kern="1200">
                <a:solidFill>
                  <a:schemeClr val="bg1"/>
                </a:solidFill>
                <a:latin typeface="Gill Sans MT"/>
                <a:ea typeface="+mn-ea"/>
                <a:cs typeface="Gill Sans MT"/>
              </a:defRPr>
            </a:lvl4pPr>
            <a:lvl5pPr marL="1025525" indent="0" algn="l" defTabSz="457200" rtl="0" eaLnBrk="1" latinLnBrk="0" hangingPunct="1">
              <a:spcBef>
                <a:spcPct val="20000"/>
              </a:spcBef>
              <a:buFont typeface="Arial"/>
              <a:buNone/>
              <a:defRPr sz="1200" b="0" i="0" kern="1200">
                <a:solidFill>
                  <a:schemeClr val="bg1"/>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uk-UA" dirty="0"/>
              <a:t>ФОТО:</a:t>
            </a:r>
            <a:r>
              <a:rPr lang="en-US" dirty="0"/>
              <a:t> PEXELS</a:t>
            </a:r>
          </a:p>
        </p:txBody>
      </p:sp>
      <p:pic>
        <p:nvPicPr>
          <p:cNvPr id="8" name="Рисунок 7">
            <a:extLst>
              <a:ext uri="{FF2B5EF4-FFF2-40B4-BE49-F238E27FC236}">
                <a16:creationId xmlns:a16="http://schemas.microsoft.com/office/drawing/2014/main" id="{23F9C227-102B-4165-808B-3AFE343E56AD}"/>
              </a:ext>
            </a:extLst>
          </p:cNvPr>
          <p:cNvPicPr>
            <a:picLocks noChangeAspect="1"/>
          </p:cNvPicPr>
          <p:nvPr/>
        </p:nvPicPr>
        <p:blipFill>
          <a:blip r:embed="rId4"/>
          <a:stretch>
            <a:fillRect/>
          </a:stretch>
        </p:blipFill>
        <p:spPr>
          <a:xfrm>
            <a:off x="7488222" y="611698"/>
            <a:ext cx="959880" cy="609760"/>
          </a:xfrm>
          <a:prstGeom prst="rect">
            <a:avLst/>
          </a:prstGeom>
        </p:spPr>
      </p:pic>
      <p:pic>
        <p:nvPicPr>
          <p:cNvPr id="1026" name="Picture 2">
            <a:extLst>
              <a:ext uri="{FF2B5EF4-FFF2-40B4-BE49-F238E27FC236}">
                <a16:creationId xmlns:a16="http://schemas.microsoft.com/office/drawing/2014/main" id="{3EF779A6-2F8C-44E6-916E-2F3CA711CB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8520" y="611698"/>
            <a:ext cx="851935" cy="487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32338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07B9907-242B-4321-B1CD-405CC3E39649}"/>
              </a:ext>
            </a:extLst>
          </p:cNvPr>
          <p:cNvSpPr>
            <a:spLocks noGrp="1"/>
          </p:cNvSpPr>
          <p:nvPr>
            <p:ph type="dt" sz="half" idx="2"/>
          </p:nvPr>
        </p:nvSpPr>
        <p:spPr/>
        <p:txBody>
          <a:bodyPr/>
          <a:lstStyle/>
          <a:p>
            <a:fld id="{EB2C8F94-9D67-854F-8417-3B884156945E}" type="datetime1">
              <a:rPr lang="en-US" smtClean="0"/>
              <a:pPr/>
              <a:t>11/13/2020</a:t>
            </a:fld>
            <a:endParaRPr lang="en-US"/>
          </a:p>
        </p:txBody>
      </p:sp>
      <p:sp>
        <p:nvSpPr>
          <p:cNvPr id="3" name="Нижний колонтитул 2">
            <a:extLst>
              <a:ext uri="{FF2B5EF4-FFF2-40B4-BE49-F238E27FC236}">
                <a16:creationId xmlns:a16="http://schemas.microsoft.com/office/drawing/2014/main" id="{9D3F505E-E362-4567-AF3F-78162F20368A}"/>
              </a:ext>
            </a:extLst>
          </p:cNvPr>
          <p:cNvSpPr>
            <a:spLocks noGrp="1"/>
          </p:cNvSpPr>
          <p:nvPr>
            <p:ph type="ftr" sz="quarter" idx="3"/>
          </p:nvPr>
        </p:nvSpPr>
        <p:spPr>
          <a:xfrm>
            <a:off x="3124200" y="4799214"/>
            <a:ext cx="2895600" cy="276999"/>
          </a:xfrm>
        </p:spPr>
        <p:txBody>
          <a:bodyPr/>
          <a:lstStyle/>
          <a:p>
            <a:r>
              <a:rPr lang="uk-UA" dirty="0">
                <a:solidFill>
                  <a:srgbClr val="6C6463"/>
                </a:solidFill>
              </a:rPr>
              <a:t>Захист прав споживачів у сферах енергетики та комунальних послуг</a:t>
            </a:r>
            <a:br>
              <a:rPr lang="en-US" dirty="0">
                <a:solidFill>
                  <a:srgbClr val="6C6463"/>
                </a:solidFill>
              </a:rPr>
            </a:br>
            <a:endParaRPr lang="uk-UA" dirty="0">
              <a:solidFill>
                <a:srgbClr val="6C6463"/>
              </a:solidFill>
            </a:endParaRPr>
          </a:p>
        </p:txBody>
      </p:sp>
      <p:sp>
        <p:nvSpPr>
          <p:cNvPr id="4" name="Номер слайда 3">
            <a:extLst>
              <a:ext uri="{FF2B5EF4-FFF2-40B4-BE49-F238E27FC236}">
                <a16:creationId xmlns:a16="http://schemas.microsoft.com/office/drawing/2014/main" id="{D23CEE38-47EA-4283-B910-F02D081B2A39}"/>
              </a:ext>
            </a:extLst>
          </p:cNvPr>
          <p:cNvSpPr>
            <a:spLocks noGrp="1"/>
          </p:cNvSpPr>
          <p:nvPr>
            <p:ph type="sldNum" sz="quarter" idx="4"/>
          </p:nvPr>
        </p:nvSpPr>
        <p:spPr/>
        <p:txBody>
          <a:bodyPr/>
          <a:lstStyle/>
          <a:p>
            <a:fld id="{42782948-4DBE-204D-AB9E-B65E067054AE}" type="slidenum">
              <a:rPr lang="en-US" smtClean="0"/>
              <a:pPr/>
              <a:t>10</a:t>
            </a:fld>
            <a:endParaRPr lang="en-US"/>
          </a:p>
        </p:txBody>
      </p:sp>
      <p:sp>
        <p:nvSpPr>
          <p:cNvPr id="5" name="Заголовок 4">
            <a:extLst>
              <a:ext uri="{FF2B5EF4-FFF2-40B4-BE49-F238E27FC236}">
                <a16:creationId xmlns:a16="http://schemas.microsoft.com/office/drawing/2014/main" id="{E686E30F-DECD-40FB-A2B3-4FFFBBA597AE}"/>
              </a:ext>
            </a:extLst>
          </p:cNvPr>
          <p:cNvSpPr>
            <a:spLocks noGrp="1"/>
          </p:cNvSpPr>
          <p:nvPr>
            <p:ph type="ctrTitle"/>
          </p:nvPr>
        </p:nvSpPr>
        <p:spPr/>
        <p:txBody>
          <a:bodyPr/>
          <a:lstStyle/>
          <a:p>
            <a:r>
              <a:rPr lang="uk-UA" dirty="0"/>
              <a:t>Частина ІІ. Практичні аспекти  </a:t>
            </a:r>
          </a:p>
        </p:txBody>
      </p:sp>
      <p:sp>
        <p:nvSpPr>
          <p:cNvPr id="6" name="Подзаголовок 5">
            <a:extLst>
              <a:ext uri="{FF2B5EF4-FFF2-40B4-BE49-F238E27FC236}">
                <a16:creationId xmlns:a16="http://schemas.microsoft.com/office/drawing/2014/main" id="{268B39BF-08A5-4304-A7B9-003408D5B8B9}"/>
              </a:ext>
            </a:extLst>
          </p:cNvPr>
          <p:cNvSpPr>
            <a:spLocks noGrp="1"/>
          </p:cNvSpPr>
          <p:nvPr>
            <p:ph type="subTitle" idx="1"/>
          </p:nvPr>
        </p:nvSpPr>
        <p:spPr/>
        <p:txBody>
          <a:bodyPr/>
          <a:lstStyle/>
          <a:p>
            <a:r>
              <a:rPr lang="uk-UA" b="1" spc="50" dirty="0">
                <a:ln w="9525" cmpd="sng">
                  <a:solidFill>
                    <a:schemeClr val="accent1"/>
                  </a:solidFill>
                  <a:prstDash val="solid"/>
                </a:ln>
                <a:solidFill>
                  <a:srgbClr val="70AD47">
                    <a:tint val="1000"/>
                  </a:srgbClr>
                </a:solidFill>
                <a:effectLst>
                  <a:glow rad="38100">
                    <a:schemeClr val="accent1">
                      <a:alpha val="40000"/>
                    </a:schemeClr>
                  </a:glow>
                </a:effectLst>
              </a:rPr>
              <a:t>Захист прав споживачів у сферах енергетики та комунальних послуг</a:t>
            </a:r>
            <a:br>
              <a:rPr lang="en-US" b="1" spc="50" dirty="0">
                <a:ln w="9525" cmpd="sng">
                  <a:solidFill>
                    <a:schemeClr val="accent1"/>
                  </a:solidFill>
                  <a:prstDash val="solid"/>
                </a:ln>
                <a:solidFill>
                  <a:srgbClr val="70AD47">
                    <a:tint val="1000"/>
                  </a:srgbClr>
                </a:solidFill>
                <a:effectLst>
                  <a:glow rad="38100">
                    <a:schemeClr val="accent1">
                      <a:alpha val="40000"/>
                    </a:schemeClr>
                  </a:glow>
                </a:effectLst>
              </a:rPr>
            </a:br>
            <a:endParaRPr lang="uk-UA" dirty="0"/>
          </a:p>
        </p:txBody>
      </p:sp>
      <p:pic>
        <p:nvPicPr>
          <p:cNvPr id="10" name="Рисунок 9" descr="Труд">
            <a:extLst>
              <a:ext uri="{FF2B5EF4-FFF2-40B4-BE49-F238E27FC236}">
                <a16:creationId xmlns:a16="http://schemas.microsoft.com/office/drawing/2014/main" id="{8B1DACBB-700C-4DCE-9DA6-3F7835587B3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19800" y="2354368"/>
            <a:ext cx="914400" cy="914400"/>
          </a:xfrm>
          <a:prstGeom prst="rect">
            <a:avLst/>
          </a:prstGeom>
        </p:spPr>
      </p:pic>
    </p:spTree>
    <p:extLst>
      <p:ext uri="{BB962C8B-B14F-4D97-AF65-F5344CB8AC3E}">
        <p14:creationId xmlns:p14="http://schemas.microsoft.com/office/powerpoint/2010/main" val="2584732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A60A76-99C6-4C5E-A836-D3A581567751}"/>
              </a:ext>
            </a:extLst>
          </p:cNvPr>
          <p:cNvSpPr>
            <a:spLocks noGrp="1"/>
          </p:cNvSpPr>
          <p:nvPr>
            <p:ph type="dt" sz="half" idx="2"/>
          </p:nvPr>
        </p:nvSpPr>
        <p:spPr/>
        <p:txBody>
          <a:bodyPr/>
          <a:lstStyle/>
          <a:p>
            <a:fld id="{414FB1AD-D69E-B741-965A-0BAE826C2FA6}" type="datetime1">
              <a:rPr lang="en-US" smtClean="0"/>
              <a:pPr/>
              <a:t>11/13/2020</a:t>
            </a:fld>
            <a:endParaRPr lang="en-US" dirty="0"/>
          </a:p>
        </p:txBody>
      </p:sp>
      <p:sp>
        <p:nvSpPr>
          <p:cNvPr id="3" name="Footer Placeholder 2">
            <a:extLst>
              <a:ext uri="{FF2B5EF4-FFF2-40B4-BE49-F238E27FC236}">
                <a16:creationId xmlns:a16="http://schemas.microsoft.com/office/drawing/2014/main" id="{43828773-F7D5-4B1C-9266-2C8297821094}"/>
              </a:ext>
            </a:extLst>
          </p:cNvPr>
          <p:cNvSpPr>
            <a:spLocks noGrp="1"/>
          </p:cNvSpPr>
          <p:nvPr>
            <p:ph type="ftr" sz="quarter" idx="3"/>
          </p:nvPr>
        </p:nvSpPr>
        <p:spPr/>
        <p:txBody>
          <a:bodyPr/>
          <a:lstStyle/>
          <a:p>
            <a:r>
              <a:rPr lang="uk-UA" dirty="0"/>
              <a:t>Частина ІІ. Практичні аспекти</a:t>
            </a:r>
            <a:endParaRPr lang="en-US" dirty="0"/>
          </a:p>
        </p:txBody>
      </p:sp>
      <p:sp>
        <p:nvSpPr>
          <p:cNvPr id="4" name="Slide Number Placeholder 3">
            <a:extLst>
              <a:ext uri="{FF2B5EF4-FFF2-40B4-BE49-F238E27FC236}">
                <a16:creationId xmlns:a16="http://schemas.microsoft.com/office/drawing/2014/main" id="{817BD210-FBF7-46F9-9AE0-A12E429D6876}"/>
              </a:ext>
            </a:extLst>
          </p:cNvPr>
          <p:cNvSpPr>
            <a:spLocks noGrp="1"/>
          </p:cNvSpPr>
          <p:nvPr>
            <p:ph type="sldNum" sz="quarter" idx="4"/>
          </p:nvPr>
        </p:nvSpPr>
        <p:spPr/>
        <p:txBody>
          <a:bodyPr/>
          <a:lstStyle/>
          <a:p>
            <a:fld id="{42782948-4DBE-204D-AB9E-B65E067054AE}" type="slidenum">
              <a:rPr lang="en-US" smtClean="0"/>
              <a:pPr/>
              <a:t>11</a:t>
            </a:fld>
            <a:endParaRPr lang="en-US" dirty="0"/>
          </a:p>
        </p:txBody>
      </p:sp>
      <p:sp>
        <p:nvSpPr>
          <p:cNvPr id="5" name="Title 4">
            <a:extLst>
              <a:ext uri="{FF2B5EF4-FFF2-40B4-BE49-F238E27FC236}">
                <a16:creationId xmlns:a16="http://schemas.microsoft.com/office/drawing/2014/main" id="{9E01B124-3FC3-4638-AC62-72527326CE61}"/>
              </a:ext>
            </a:extLst>
          </p:cNvPr>
          <p:cNvSpPr>
            <a:spLocks noGrp="1"/>
          </p:cNvSpPr>
          <p:nvPr>
            <p:ph type="title"/>
          </p:nvPr>
        </p:nvSpPr>
        <p:spPr/>
        <p:txBody>
          <a:bodyPr/>
          <a:lstStyle/>
          <a:p>
            <a:r>
              <a:rPr lang="uk-UA" dirty="0"/>
              <a:t>Захист інтересів Споживача</a:t>
            </a:r>
            <a:endParaRPr lang="en-US" dirty="0"/>
          </a:p>
        </p:txBody>
      </p:sp>
      <p:sp>
        <p:nvSpPr>
          <p:cNvPr id="6" name="Content Placeholder 5">
            <a:extLst>
              <a:ext uri="{FF2B5EF4-FFF2-40B4-BE49-F238E27FC236}">
                <a16:creationId xmlns:a16="http://schemas.microsoft.com/office/drawing/2014/main" id="{3B37BC5B-66A1-46FA-8B41-8340D5DA3031}"/>
              </a:ext>
            </a:extLst>
          </p:cNvPr>
          <p:cNvSpPr>
            <a:spLocks noGrp="1"/>
          </p:cNvSpPr>
          <p:nvPr>
            <p:ph idx="1"/>
          </p:nvPr>
        </p:nvSpPr>
        <p:spPr/>
        <p:txBody>
          <a:bodyPr/>
          <a:lstStyle/>
          <a:p>
            <a:r>
              <a:rPr lang="uk-UA" dirty="0"/>
              <a:t>Скарги до Національної комісії, що здійснює державне регулювання у сферах енергетики та комунальних послуг (НКРЕКП), або Регулятора</a:t>
            </a:r>
          </a:p>
          <a:p>
            <a:r>
              <a:rPr lang="uk-UA" dirty="0"/>
              <a:t>Заяви до антимонопольного комітету (АМКУ)</a:t>
            </a:r>
          </a:p>
          <a:p>
            <a:r>
              <a:rPr lang="uk-UA" dirty="0"/>
              <a:t>Відстоювання прав у суді</a:t>
            </a:r>
          </a:p>
          <a:p>
            <a:endParaRPr lang="uk-UA" dirty="0"/>
          </a:p>
          <a:p>
            <a:pPr marL="0" indent="0">
              <a:buNone/>
            </a:pPr>
            <a:endParaRPr lang="uk-UA" dirty="0"/>
          </a:p>
        </p:txBody>
      </p:sp>
      <p:pic>
        <p:nvPicPr>
          <p:cNvPr id="8" name="Picture 2" descr="ÐÐ¾ÑÐ¾Ð¶ÐµÐµ Ð¸Ð·Ð¾Ð±ÑÐ°Ð¶ÐµÐ½Ð¸Ðµ">
            <a:extLst>
              <a:ext uri="{FF2B5EF4-FFF2-40B4-BE49-F238E27FC236}">
                <a16:creationId xmlns:a16="http://schemas.microsoft.com/office/drawing/2014/main" id="{44700C52-77B6-4C21-936D-DC101A75573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56024" y="2709345"/>
            <a:ext cx="2047099" cy="204709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2" name="Picture 2" descr="Результат пошуку зображень за запитом нкрекп">
            <a:extLst>
              <a:ext uri="{FF2B5EF4-FFF2-40B4-BE49-F238E27FC236}">
                <a16:creationId xmlns:a16="http://schemas.microsoft.com/office/drawing/2014/main" id="{B997F84C-D2AA-4622-9C9D-E4E62FD0D5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877" y="2788267"/>
            <a:ext cx="1889256" cy="1889256"/>
          </a:xfrm>
          <a:prstGeom prst="ellipse">
            <a:avLst/>
          </a:prstGeom>
          <a:ln w="190500" cap="rnd">
            <a:solidFill>
              <a:srgbClr val="CFCDC9"/>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3" name="Рисунок 12">
            <a:extLst>
              <a:ext uri="{FF2B5EF4-FFF2-40B4-BE49-F238E27FC236}">
                <a16:creationId xmlns:a16="http://schemas.microsoft.com/office/drawing/2014/main" id="{9DA18733-9B43-468B-8C57-47BB9901E197}"/>
              </a:ext>
            </a:extLst>
          </p:cNvPr>
          <p:cNvPicPr>
            <a:picLocks noChangeAspect="1"/>
          </p:cNvPicPr>
          <p:nvPr/>
        </p:nvPicPr>
        <p:blipFill rotWithShape="1">
          <a:blip r:embed="rId4"/>
          <a:srcRect t="3006" b="4730"/>
          <a:stretch/>
        </p:blipFill>
        <p:spPr>
          <a:xfrm>
            <a:off x="3216728" y="2894550"/>
            <a:ext cx="2552700" cy="16521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74577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A60A76-99C6-4C5E-A836-D3A581567751}"/>
              </a:ext>
            </a:extLst>
          </p:cNvPr>
          <p:cNvSpPr>
            <a:spLocks noGrp="1"/>
          </p:cNvSpPr>
          <p:nvPr>
            <p:ph type="dt" sz="half" idx="2"/>
          </p:nvPr>
        </p:nvSpPr>
        <p:spPr/>
        <p:txBody>
          <a:bodyPr/>
          <a:lstStyle/>
          <a:p>
            <a:fld id="{414FB1AD-D69E-B741-965A-0BAE826C2FA6}" type="datetime1">
              <a:rPr lang="en-US" smtClean="0"/>
              <a:pPr/>
              <a:t>11/13/2020</a:t>
            </a:fld>
            <a:endParaRPr lang="en-US" dirty="0"/>
          </a:p>
        </p:txBody>
      </p:sp>
      <p:sp>
        <p:nvSpPr>
          <p:cNvPr id="4" name="Slide Number Placeholder 3">
            <a:extLst>
              <a:ext uri="{FF2B5EF4-FFF2-40B4-BE49-F238E27FC236}">
                <a16:creationId xmlns:a16="http://schemas.microsoft.com/office/drawing/2014/main" id="{817BD210-FBF7-46F9-9AE0-A12E429D6876}"/>
              </a:ext>
            </a:extLst>
          </p:cNvPr>
          <p:cNvSpPr>
            <a:spLocks noGrp="1"/>
          </p:cNvSpPr>
          <p:nvPr>
            <p:ph type="sldNum" sz="quarter" idx="4"/>
          </p:nvPr>
        </p:nvSpPr>
        <p:spPr/>
        <p:txBody>
          <a:bodyPr/>
          <a:lstStyle/>
          <a:p>
            <a:fld id="{42782948-4DBE-204D-AB9E-B65E067054AE}" type="slidenum">
              <a:rPr lang="en-US" smtClean="0"/>
              <a:pPr/>
              <a:t>12</a:t>
            </a:fld>
            <a:endParaRPr lang="en-US" dirty="0"/>
          </a:p>
        </p:txBody>
      </p:sp>
      <p:sp>
        <p:nvSpPr>
          <p:cNvPr id="5" name="Title 4">
            <a:extLst>
              <a:ext uri="{FF2B5EF4-FFF2-40B4-BE49-F238E27FC236}">
                <a16:creationId xmlns:a16="http://schemas.microsoft.com/office/drawing/2014/main" id="{9E01B124-3FC3-4638-AC62-72527326CE61}"/>
              </a:ext>
            </a:extLst>
          </p:cNvPr>
          <p:cNvSpPr>
            <a:spLocks noGrp="1"/>
          </p:cNvSpPr>
          <p:nvPr>
            <p:ph type="title"/>
          </p:nvPr>
        </p:nvSpPr>
        <p:spPr/>
        <p:txBody>
          <a:bodyPr/>
          <a:lstStyle/>
          <a:p>
            <a:r>
              <a:rPr lang="uk-UA" dirty="0"/>
              <a:t>НКРЕКП</a:t>
            </a:r>
            <a:endParaRPr lang="en-US" dirty="0"/>
          </a:p>
        </p:txBody>
      </p:sp>
      <p:sp>
        <p:nvSpPr>
          <p:cNvPr id="6" name="Content Placeholder 5">
            <a:extLst>
              <a:ext uri="{FF2B5EF4-FFF2-40B4-BE49-F238E27FC236}">
                <a16:creationId xmlns:a16="http://schemas.microsoft.com/office/drawing/2014/main" id="{3B37BC5B-66A1-46FA-8B41-8340D5DA3031}"/>
              </a:ext>
            </a:extLst>
          </p:cNvPr>
          <p:cNvSpPr>
            <a:spLocks noGrp="1"/>
          </p:cNvSpPr>
          <p:nvPr>
            <p:ph idx="1"/>
          </p:nvPr>
        </p:nvSpPr>
        <p:spPr/>
        <p:txBody>
          <a:bodyPr numCol="2">
            <a:normAutofit fontScale="92500" lnSpcReduction="10000"/>
          </a:bodyPr>
          <a:lstStyle/>
          <a:p>
            <a:pPr marL="0" indent="0">
              <a:buFont typeface="Arial"/>
              <a:buNone/>
            </a:pPr>
            <a:r>
              <a:rPr lang="ru-RU" sz="1400" dirty="0">
                <a:solidFill>
                  <a:srgbClr val="0067B9"/>
                </a:solidFill>
                <a:ea typeface="+mj-ea"/>
              </a:rPr>
              <a:t>Статус Регулятора:</a:t>
            </a:r>
          </a:p>
          <a:p>
            <a:pPr marL="536575" indent="-285750">
              <a:buFont typeface="Wingdings" panose="05000000000000000000" pitchFamily="2" charset="2"/>
              <a:buChar char="q"/>
            </a:pPr>
            <a:r>
              <a:rPr lang="uk-UA" sz="1400" dirty="0"/>
              <a:t>постійно</a:t>
            </a:r>
            <a:r>
              <a:rPr lang="ru-RU" sz="1400" dirty="0"/>
              <a:t> діючий </a:t>
            </a:r>
            <a:r>
              <a:rPr lang="uk-UA" sz="1400" dirty="0"/>
              <a:t>центральний</a:t>
            </a:r>
            <a:r>
              <a:rPr lang="ru-RU" sz="1400" dirty="0"/>
              <a:t> орган </a:t>
            </a:r>
            <a:r>
              <a:rPr lang="uk-UA" sz="1400" dirty="0"/>
              <a:t>виконавчої влади зі спеціальним статусом, який утворюється Кабінетом Міністрів України;</a:t>
            </a:r>
          </a:p>
          <a:p>
            <a:pPr marL="536575" indent="-285750">
              <a:buFont typeface="Wingdings" panose="05000000000000000000" pitchFamily="2" charset="2"/>
              <a:buChar char="q"/>
            </a:pPr>
            <a:r>
              <a:rPr lang="uk-UA" sz="1400" dirty="0"/>
              <a:t>колегіальний орган у складі Голови та шести членів;</a:t>
            </a:r>
          </a:p>
          <a:p>
            <a:pPr marL="536575" indent="-285750">
              <a:buFont typeface="Wingdings" panose="05000000000000000000" pitchFamily="2" charset="2"/>
              <a:buChar char="q"/>
            </a:pPr>
            <a:r>
              <a:rPr lang="uk-UA" sz="1400" dirty="0"/>
              <a:t>підзвітний Верховній Раді України (ВРУ).</a:t>
            </a:r>
          </a:p>
          <a:p>
            <a:pPr marL="0" indent="0">
              <a:buNone/>
            </a:pPr>
            <a:r>
              <a:rPr lang="uk-UA" sz="1400" dirty="0">
                <a:solidFill>
                  <a:srgbClr val="0067B9"/>
                </a:solidFill>
                <a:ea typeface="+mj-ea"/>
              </a:rPr>
              <a:t>Сфери здійснення діяльності:</a:t>
            </a:r>
          </a:p>
          <a:p>
            <a:pPr marL="0" indent="0">
              <a:buNone/>
            </a:pPr>
            <a:r>
              <a:rPr lang="uk-UA" sz="1400" dirty="0"/>
              <a:t>Енергетика та комунальні послуги.</a:t>
            </a:r>
          </a:p>
          <a:p>
            <a:pPr marL="0" indent="0">
              <a:buNone/>
            </a:pPr>
            <a:r>
              <a:rPr lang="uk-UA" sz="1400" dirty="0">
                <a:solidFill>
                  <a:srgbClr val="0067B9"/>
                </a:solidFill>
                <a:ea typeface="+mj-ea"/>
              </a:rPr>
              <a:t>Серед завдань:</a:t>
            </a:r>
          </a:p>
          <a:p>
            <a:pPr marL="536575" indent="-285750">
              <a:buFont typeface="Wingdings" panose="05000000000000000000" pitchFamily="2" charset="2"/>
              <a:buChar char="q"/>
            </a:pPr>
            <a:r>
              <a:rPr lang="uk-UA" sz="1400" b="1" dirty="0"/>
              <a:t>захист прав споживачів </a:t>
            </a:r>
            <a:r>
              <a:rPr lang="uk-UA" sz="1400" dirty="0"/>
              <a:t>щодо отримання товарів і послуг належної якості в достатній кількості за обґрунтованими цінами</a:t>
            </a:r>
            <a:r>
              <a:rPr lang="ru-RU" sz="1400" dirty="0"/>
              <a:t>;</a:t>
            </a:r>
          </a:p>
          <a:p>
            <a:pPr marL="536575" indent="-285750">
              <a:buFont typeface="Wingdings" panose="05000000000000000000" pitchFamily="2" charset="2"/>
              <a:buChar char="q"/>
            </a:pPr>
            <a:r>
              <a:rPr lang="uk-UA" sz="1400" dirty="0"/>
              <a:t>реалізація</a:t>
            </a:r>
            <a:r>
              <a:rPr lang="ru-RU" sz="1400" dirty="0"/>
              <a:t> </a:t>
            </a:r>
            <a:r>
              <a:rPr lang="uk-UA" sz="1400" dirty="0"/>
              <a:t>цінової і тарифної політики;</a:t>
            </a:r>
          </a:p>
          <a:p>
            <a:pPr marL="536575" indent="-285750">
              <a:buFont typeface="Wingdings" panose="05000000000000000000" pitchFamily="2" charset="2"/>
              <a:buChar char="q"/>
            </a:pPr>
            <a:r>
              <a:rPr lang="uk-UA" sz="1400" dirty="0"/>
              <a:t>сприяння розвитку конкуренції </a:t>
            </a:r>
            <a:r>
              <a:rPr lang="ru-RU" sz="1400" dirty="0"/>
              <a:t>на ринках.</a:t>
            </a:r>
            <a:endParaRPr lang="uk-UA" sz="1400" dirty="0"/>
          </a:p>
          <a:p>
            <a:pPr marL="0" indent="0">
              <a:buNone/>
            </a:pPr>
            <a:r>
              <a:rPr lang="uk-UA" sz="1400" dirty="0">
                <a:solidFill>
                  <a:srgbClr val="0067B9"/>
                </a:solidFill>
                <a:ea typeface="+mj-ea"/>
              </a:rPr>
              <a:t>Серед основних принципів діяльності:</a:t>
            </a:r>
          </a:p>
          <a:p>
            <a:pPr marL="536575" indent="-285750">
              <a:buFont typeface="Wingdings" panose="05000000000000000000" pitchFamily="2" charset="2"/>
              <a:buChar char="q"/>
            </a:pPr>
            <a:r>
              <a:rPr lang="uk-UA" sz="1400" dirty="0"/>
              <a:t>самостійність і незалежність;</a:t>
            </a:r>
          </a:p>
          <a:p>
            <a:pPr marL="536575" indent="-285750">
              <a:buFont typeface="Wingdings" panose="05000000000000000000" pitchFamily="2" charset="2"/>
              <a:buChar char="q"/>
            </a:pPr>
            <a:r>
              <a:rPr lang="uk-UA" sz="1400" dirty="0"/>
              <a:t>справедливість;</a:t>
            </a:r>
          </a:p>
          <a:p>
            <a:pPr marL="536575" indent="-285750">
              <a:buFont typeface="Wingdings" panose="05000000000000000000" pitchFamily="2" charset="2"/>
              <a:buChar char="q"/>
            </a:pPr>
            <a:r>
              <a:rPr lang="uk-UA" sz="1400" dirty="0"/>
              <a:t>відкритість</a:t>
            </a:r>
            <a:r>
              <a:rPr lang="ru-RU" sz="1400" dirty="0"/>
              <a:t> і </a:t>
            </a:r>
            <a:r>
              <a:rPr lang="uk-UA" sz="1400" dirty="0"/>
              <a:t>прозорість</a:t>
            </a:r>
            <a:r>
              <a:rPr lang="ru-RU" sz="1400" dirty="0"/>
              <a:t>, </a:t>
            </a:r>
            <a:r>
              <a:rPr lang="uk-UA" sz="1400" dirty="0"/>
              <a:t>гласність</a:t>
            </a:r>
            <a:r>
              <a:rPr lang="ru-RU" sz="1400" dirty="0"/>
              <a:t> </a:t>
            </a:r>
            <a:r>
              <a:rPr lang="uk-UA" sz="1400" dirty="0"/>
              <a:t>процесу державного регулювання</a:t>
            </a:r>
            <a:r>
              <a:rPr lang="ru-RU" sz="1400" dirty="0"/>
              <a:t>;</a:t>
            </a:r>
          </a:p>
          <a:p>
            <a:pPr marL="536575" indent="-285750">
              <a:buFont typeface="Wingdings" panose="05000000000000000000" pitchFamily="2" charset="2"/>
              <a:buChar char="q"/>
            </a:pPr>
            <a:r>
              <a:rPr lang="uk-UA" sz="1400" dirty="0"/>
              <a:t>недопущення дискримінації;</a:t>
            </a:r>
          </a:p>
          <a:p>
            <a:pPr marL="536575" indent="-285750">
              <a:buFont typeface="Wingdings" panose="05000000000000000000" pitchFamily="2" charset="2"/>
              <a:buChar char="q"/>
            </a:pPr>
            <a:r>
              <a:rPr lang="uk-UA" sz="1400" dirty="0"/>
              <a:t>відповідальність</a:t>
            </a:r>
            <a:r>
              <a:rPr lang="ru-RU" sz="1400" dirty="0"/>
              <a:t> за </a:t>
            </a:r>
            <a:r>
              <a:rPr lang="uk-UA" sz="1400" dirty="0"/>
              <a:t>прийняті рішення</a:t>
            </a:r>
            <a:r>
              <a:rPr lang="ru-RU" sz="1400" dirty="0"/>
              <a:t>.</a:t>
            </a:r>
            <a:endParaRPr lang="uk-UA" sz="1400" dirty="0"/>
          </a:p>
          <a:p>
            <a:pPr marL="0" indent="0">
              <a:buNone/>
            </a:pPr>
            <a:endParaRPr lang="uk-UA" sz="1000" dirty="0"/>
          </a:p>
        </p:txBody>
      </p:sp>
      <p:sp>
        <p:nvSpPr>
          <p:cNvPr id="7" name="TextBox 6">
            <a:extLst>
              <a:ext uri="{FF2B5EF4-FFF2-40B4-BE49-F238E27FC236}">
                <a16:creationId xmlns:a16="http://schemas.microsoft.com/office/drawing/2014/main" id="{810A331C-5292-4DAD-AA1E-D7930533EAC6}"/>
              </a:ext>
            </a:extLst>
          </p:cNvPr>
          <p:cNvSpPr txBox="1"/>
          <p:nvPr/>
        </p:nvSpPr>
        <p:spPr>
          <a:xfrm>
            <a:off x="945580" y="4511287"/>
            <a:ext cx="7704859" cy="276999"/>
          </a:xfrm>
          <a:prstGeom prst="rect">
            <a:avLst/>
          </a:prstGeom>
          <a:noFill/>
        </p:spPr>
        <p:txBody>
          <a:bodyPr wrap="square" rtlCol="0">
            <a:spAutoFit/>
          </a:bodyPr>
          <a:lstStyle/>
          <a:p>
            <a:r>
              <a:rPr lang="uk-UA" sz="1200" i="1" dirty="0">
                <a:solidFill>
                  <a:srgbClr val="6C6463"/>
                </a:solidFill>
              </a:rPr>
              <a:t>ЗУ «Про Національну</a:t>
            </a:r>
            <a:r>
              <a:rPr lang="ru-RU" sz="1200" i="1" dirty="0">
                <a:solidFill>
                  <a:srgbClr val="6C6463"/>
                </a:solidFill>
              </a:rPr>
              <a:t> </a:t>
            </a:r>
            <a:r>
              <a:rPr lang="uk-UA" sz="1200" i="1" dirty="0">
                <a:solidFill>
                  <a:srgbClr val="6C6463"/>
                </a:solidFill>
              </a:rPr>
              <a:t>комісію, що здійснює державне регулювання у сферах енергетики та комунальних послуг»</a:t>
            </a:r>
          </a:p>
        </p:txBody>
      </p:sp>
      <p:sp>
        <p:nvSpPr>
          <p:cNvPr id="9" name="Footer Placeholder 2">
            <a:extLst>
              <a:ext uri="{FF2B5EF4-FFF2-40B4-BE49-F238E27FC236}">
                <a16:creationId xmlns:a16="http://schemas.microsoft.com/office/drawing/2014/main" id="{B4ADB18C-7115-40AE-BD27-41B36146183E}"/>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29669091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A60A76-99C6-4C5E-A836-D3A581567751}"/>
              </a:ext>
            </a:extLst>
          </p:cNvPr>
          <p:cNvSpPr>
            <a:spLocks noGrp="1"/>
          </p:cNvSpPr>
          <p:nvPr>
            <p:ph type="dt" sz="half" idx="2"/>
          </p:nvPr>
        </p:nvSpPr>
        <p:spPr/>
        <p:txBody>
          <a:bodyPr/>
          <a:lstStyle/>
          <a:p>
            <a:fld id="{414FB1AD-D69E-B741-965A-0BAE826C2FA6}" type="datetime1">
              <a:rPr lang="en-US" smtClean="0"/>
              <a:pPr/>
              <a:t>11/13/2020</a:t>
            </a:fld>
            <a:endParaRPr lang="en-US" dirty="0"/>
          </a:p>
        </p:txBody>
      </p:sp>
      <p:sp>
        <p:nvSpPr>
          <p:cNvPr id="4" name="Slide Number Placeholder 3">
            <a:extLst>
              <a:ext uri="{FF2B5EF4-FFF2-40B4-BE49-F238E27FC236}">
                <a16:creationId xmlns:a16="http://schemas.microsoft.com/office/drawing/2014/main" id="{817BD210-FBF7-46F9-9AE0-A12E429D6876}"/>
              </a:ext>
            </a:extLst>
          </p:cNvPr>
          <p:cNvSpPr>
            <a:spLocks noGrp="1"/>
          </p:cNvSpPr>
          <p:nvPr>
            <p:ph type="sldNum" sz="quarter" idx="4"/>
          </p:nvPr>
        </p:nvSpPr>
        <p:spPr/>
        <p:txBody>
          <a:bodyPr/>
          <a:lstStyle/>
          <a:p>
            <a:fld id="{42782948-4DBE-204D-AB9E-B65E067054AE}" type="slidenum">
              <a:rPr lang="en-US" smtClean="0"/>
              <a:pPr/>
              <a:t>13</a:t>
            </a:fld>
            <a:endParaRPr lang="en-US" dirty="0"/>
          </a:p>
        </p:txBody>
      </p:sp>
      <p:sp>
        <p:nvSpPr>
          <p:cNvPr id="5" name="Title 4">
            <a:extLst>
              <a:ext uri="{FF2B5EF4-FFF2-40B4-BE49-F238E27FC236}">
                <a16:creationId xmlns:a16="http://schemas.microsoft.com/office/drawing/2014/main" id="{9E01B124-3FC3-4638-AC62-72527326CE61}"/>
              </a:ext>
            </a:extLst>
          </p:cNvPr>
          <p:cNvSpPr>
            <a:spLocks noGrp="1"/>
          </p:cNvSpPr>
          <p:nvPr>
            <p:ph type="title"/>
          </p:nvPr>
        </p:nvSpPr>
        <p:spPr/>
        <p:txBody>
          <a:bodyPr/>
          <a:lstStyle/>
          <a:p>
            <a:r>
              <a:rPr lang="uk-UA" dirty="0"/>
              <a:t>Державне регулювання в енергетиці та компослугах</a:t>
            </a:r>
            <a:endParaRPr lang="en-US" dirty="0"/>
          </a:p>
        </p:txBody>
      </p:sp>
      <p:sp>
        <p:nvSpPr>
          <p:cNvPr id="6" name="Content Placeholder 5">
            <a:extLst>
              <a:ext uri="{FF2B5EF4-FFF2-40B4-BE49-F238E27FC236}">
                <a16:creationId xmlns:a16="http://schemas.microsoft.com/office/drawing/2014/main" id="{3B37BC5B-66A1-46FA-8B41-8340D5DA3031}"/>
              </a:ext>
            </a:extLst>
          </p:cNvPr>
          <p:cNvSpPr>
            <a:spLocks noGrp="1"/>
          </p:cNvSpPr>
          <p:nvPr>
            <p:ph idx="1"/>
          </p:nvPr>
        </p:nvSpPr>
        <p:spPr/>
        <p:txBody>
          <a:bodyPr numCol="2">
            <a:normAutofit lnSpcReduction="10000"/>
          </a:bodyPr>
          <a:lstStyle/>
          <a:p>
            <a:pPr marL="0" indent="0">
              <a:buFont typeface="Arial"/>
              <a:buNone/>
            </a:pPr>
            <a:r>
              <a:rPr lang="ru-RU" dirty="0">
                <a:solidFill>
                  <a:srgbClr val="0067B9"/>
                </a:solidFill>
                <a:ea typeface="+mj-ea"/>
              </a:rPr>
              <a:t>Мета:</a:t>
            </a:r>
          </a:p>
          <a:p>
            <a:pPr marL="536575" indent="-285750">
              <a:buFont typeface="Wingdings" panose="05000000000000000000" pitchFamily="2" charset="2"/>
              <a:buChar char="q"/>
            </a:pPr>
            <a:r>
              <a:rPr lang="uk-UA" dirty="0"/>
              <a:t>баланс </a:t>
            </a:r>
            <a:r>
              <a:rPr lang="uk-UA" b="1" dirty="0"/>
              <a:t>інтересів</a:t>
            </a:r>
            <a:r>
              <a:rPr lang="ru-RU" b="1" dirty="0"/>
              <a:t> </a:t>
            </a:r>
            <a:r>
              <a:rPr lang="uk-UA" b="1" dirty="0"/>
              <a:t>споживачів</a:t>
            </a:r>
            <a:r>
              <a:rPr lang="uk-UA" dirty="0"/>
              <a:t>, надавачів послуг (гравців на ринках), держави;</a:t>
            </a:r>
          </a:p>
          <a:p>
            <a:pPr marL="536575" indent="-285750">
              <a:buFont typeface="Wingdings" panose="05000000000000000000" pitchFamily="2" charset="2"/>
              <a:buChar char="q"/>
            </a:pPr>
            <a:r>
              <a:rPr lang="uk-UA" dirty="0"/>
              <a:t>енергетична безпека;</a:t>
            </a:r>
          </a:p>
          <a:p>
            <a:pPr marL="536575" indent="-285750">
              <a:buFont typeface="Wingdings" panose="05000000000000000000" pitchFamily="2" charset="2"/>
              <a:buChar char="q"/>
            </a:pPr>
            <a:r>
              <a:rPr lang="uk-UA" dirty="0"/>
              <a:t>європейська інтеграція ринків електроенергії та природного газу</a:t>
            </a:r>
            <a:r>
              <a:rPr lang="ru-RU" dirty="0"/>
              <a:t>.</a:t>
            </a:r>
            <a:r>
              <a:rPr lang="uk-UA" dirty="0"/>
              <a:t> </a:t>
            </a:r>
          </a:p>
          <a:p>
            <a:pPr marL="0" indent="0">
              <a:buFont typeface="Arial"/>
              <a:buNone/>
            </a:pPr>
            <a:endParaRPr lang="uk-UA" dirty="0">
              <a:solidFill>
                <a:srgbClr val="0067B9"/>
              </a:solidFill>
              <a:ea typeface="+mj-ea"/>
            </a:endParaRPr>
          </a:p>
          <a:p>
            <a:pPr marL="0" indent="0">
              <a:buFont typeface="Arial"/>
              <a:buNone/>
            </a:pPr>
            <a:endParaRPr lang="uk-UA" dirty="0">
              <a:solidFill>
                <a:srgbClr val="0067B9"/>
              </a:solidFill>
              <a:ea typeface="+mj-ea"/>
            </a:endParaRPr>
          </a:p>
          <a:p>
            <a:pPr marL="0" indent="0">
              <a:buFont typeface="Arial"/>
              <a:buNone/>
            </a:pPr>
            <a:endParaRPr lang="uk-UA" dirty="0">
              <a:solidFill>
                <a:srgbClr val="0067B9"/>
              </a:solidFill>
              <a:ea typeface="+mj-ea"/>
            </a:endParaRPr>
          </a:p>
          <a:p>
            <a:pPr marL="0" indent="0">
              <a:buFont typeface="Arial"/>
              <a:buNone/>
            </a:pPr>
            <a:r>
              <a:rPr lang="uk-UA" dirty="0">
                <a:solidFill>
                  <a:srgbClr val="0067B9"/>
                </a:solidFill>
                <a:ea typeface="+mj-ea"/>
              </a:rPr>
              <a:t>Шляхи регулювання межах повноважень Регулятора: </a:t>
            </a:r>
          </a:p>
          <a:p>
            <a:pPr marL="536575" indent="-285750">
              <a:buFont typeface="Wingdings" panose="05000000000000000000" pitchFamily="2" charset="2"/>
              <a:buChar char="q"/>
            </a:pPr>
            <a:r>
              <a:rPr lang="uk-UA" dirty="0"/>
              <a:t>нормативно-правове регулювання;</a:t>
            </a:r>
          </a:p>
          <a:p>
            <a:pPr marL="536575" indent="-285750">
              <a:buFont typeface="Wingdings" panose="05000000000000000000" pitchFamily="2" charset="2"/>
              <a:buChar char="q"/>
            </a:pPr>
            <a:r>
              <a:rPr lang="uk-UA" dirty="0"/>
              <a:t>ліцензування діяльності у сферах енергетики та комунальних послуг;</a:t>
            </a:r>
          </a:p>
          <a:p>
            <a:pPr marL="536575" indent="-285750">
              <a:buFont typeface="Wingdings" panose="05000000000000000000" pitchFamily="2" charset="2"/>
              <a:buChar char="q"/>
            </a:pPr>
            <a:r>
              <a:rPr lang="uk-UA" dirty="0"/>
              <a:t>формування та реалізація цінової і тарифної політики;</a:t>
            </a:r>
          </a:p>
          <a:p>
            <a:pPr marL="536575" indent="-285750">
              <a:buFont typeface="Wingdings" panose="05000000000000000000" pitchFamily="2" charset="2"/>
              <a:buChar char="q"/>
            </a:pPr>
            <a:r>
              <a:rPr lang="uk-UA" dirty="0"/>
              <a:t>державний контроль та застосування заходів впливу;</a:t>
            </a:r>
          </a:p>
          <a:p>
            <a:pPr marL="536575" indent="-285750">
              <a:buFont typeface="Wingdings" panose="05000000000000000000" pitchFamily="2" charset="2"/>
              <a:buChar char="q"/>
            </a:pPr>
            <a:r>
              <a:rPr lang="uk-UA" dirty="0"/>
              <a:t>використання інших засобів, передбачених </a:t>
            </a:r>
            <a:r>
              <a:rPr lang="ru-RU" dirty="0"/>
              <a:t>законом.</a:t>
            </a:r>
            <a:endParaRPr lang="uk-UA" dirty="0"/>
          </a:p>
        </p:txBody>
      </p:sp>
      <p:sp>
        <p:nvSpPr>
          <p:cNvPr id="7" name="TextBox 6">
            <a:extLst>
              <a:ext uri="{FF2B5EF4-FFF2-40B4-BE49-F238E27FC236}">
                <a16:creationId xmlns:a16="http://schemas.microsoft.com/office/drawing/2014/main" id="{810A331C-5292-4DAD-AA1E-D7930533EAC6}"/>
              </a:ext>
            </a:extLst>
          </p:cNvPr>
          <p:cNvSpPr txBox="1"/>
          <p:nvPr/>
        </p:nvSpPr>
        <p:spPr>
          <a:xfrm>
            <a:off x="1078979" y="4394013"/>
            <a:ext cx="7704859" cy="276999"/>
          </a:xfrm>
          <a:prstGeom prst="rect">
            <a:avLst/>
          </a:prstGeom>
          <a:noFill/>
        </p:spPr>
        <p:txBody>
          <a:bodyPr wrap="square" rtlCol="0">
            <a:spAutoFit/>
          </a:bodyPr>
          <a:lstStyle/>
          <a:p>
            <a:r>
              <a:rPr lang="uk-UA" sz="1200" i="1" dirty="0">
                <a:solidFill>
                  <a:srgbClr val="6C6463"/>
                </a:solidFill>
              </a:rPr>
              <a:t>ЗУ «Про Національну</a:t>
            </a:r>
            <a:r>
              <a:rPr lang="ru-RU" sz="1200" i="1" dirty="0">
                <a:solidFill>
                  <a:srgbClr val="6C6463"/>
                </a:solidFill>
              </a:rPr>
              <a:t> </a:t>
            </a:r>
            <a:r>
              <a:rPr lang="uk-UA" sz="1200" i="1" dirty="0">
                <a:solidFill>
                  <a:srgbClr val="6C6463"/>
                </a:solidFill>
              </a:rPr>
              <a:t>комісію, що здійснює державне регулювання у сферах енергетики та комунальних послуг»</a:t>
            </a:r>
          </a:p>
        </p:txBody>
      </p:sp>
      <p:pic>
        <p:nvPicPr>
          <p:cNvPr id="9" name="Рисунок 8" descr="Весы правосудия">
            <a:extLst>
              <a:ext uri="{FF2B5EF4-FFF2-40B4-BE49-F238E27FC236}">
                <a16:creationId xmlns:a16="http://schemas.microsoft.com/office/drawing/2014/main" id="{A529D7A9-0B5D-4701-A6C1-615434C7547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175387" y="3294387"/>
            <a:ext cx="914400" cy="914400"/>
          </a:xfrm>
          <a:prstGeom prst="rect">
            <a:avLst/>
          </a:prstGeom>
        </p:spPr>
      </p:pic>
      <p:sp>
        <p:nvSpPr>
          <p:cNvPr id="10" name="Footer Placeholder 2">
            <a:extLst>
              <a:ext uri="{FF2B5EF4-FFF2-40B4-BE49-F238E27FC236}">
                <a16:creationId xmlns:a16="http://schemas.microsoft.com/office/drawing/2014/main" id="{E0477CE5-D617-4DE0-A2CB-999F6594D4E0}"/>
              </a:ext>
            </a:extLst>
          </p:cNvPr>
          <p:cNvSpPr>
            <a:spLocks noGrp="1"/>
          </p:cNvSpPr>
          <p:nvPr>
            <p:ph type="ftr" sz="quarter" idx="3"/>
          </p:nvPr>
        </p:nvSpPr>
        <p:spPr>
          <a:xfrm>
            <a:off x="3124200" y="4844639"/>
            <a:ext cx="2895600" cy="186148"/>
          </a:xfrm>
        </p:spPr>
        <p:txBody>
          <a:bodyPr/>
          <a:lstStyle/>
          <a:p>
            <a:r>
              <a:rPr lang="uk-UA" dirty="0"/>
              <a:t>Частина ІІ. Практичні аспекти</a:t>
            </a:r>
            <a:endParaRPr lang="en-US" dirty="0"/>
          </a:p>
        </p:txBody>
      </p:sp>
    </p:spTree>
    <p:extLst>
      <p:ext uri="{BB962C8B-B14F-4D97-AF65-F5344CB8AC3E}">
        <p14:creationId xmlns:p14="http://schemas.microsoft.com/office/powerpoint/2010/main" val="35640175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B37BC5B-66A1-46FA-8B41-8340D5DA3031}"/>
              </a:ext>
            </a:extLst>
          </p:cNvPr>
          <p:cNvSpPr>
            <a:spLocks noGrp="1"/>
          </p:cNvSpPr>
          <p:nvPr>
            <p:ph sz="half" idx="1"/>
          </p:nvPr>
        </p:nvSpPr>
        <p:spPr>
          <a:xfrm>
            <a:off x="686104" y="1296987"/>
            <a:ext cx="3809696" cy="3200400"/>
          </a:xfrm>
        </p:spPr>
        <p:txBody>
          <a:bodyPr numCol="1">
            <a:normAutofit/>
          </a:bodyPr>
          <a:lstStyle/>
          <a:p>
            <a:pPr marL="0" indent="0">
              <a:buFont typeface="Arial"/>
              <a:buNone/>
            </a:pPr>
            <a:r>
              <a:rPr lang="ru-RU" dirty="0"/>
              <a:t>Регулятор в межах </a:t>
            </a:r>
            <a:r>
              <a:rPr lang="uk-UA" dirty="0"/>
              <a:t>своїх повноважень:</a:t>
            </a:r>
          </a:p>
          <a:p>
            <a:pPr marL="0" indent="0">
              <a:buFont typeface="Arial"/>
              <a:buNone/>
            </a:pPr>
            <a:r>
              <a:rPr lang="uk-UA" dirty="0"/>
              <a:t>1. Розглядає </a:t>
            </a:r>
            <a:r>
              <a:rPr lang="uk-UA" b="1" dirty="0"/>
              <a:t>скарги споживачів та</a:t>
            </a:r>
            <a:r>
              <a:rPr lang="uk-UA" dirty="0"/>
              <a:t> </a:t>
            </a:r>
            <a:r>
              <a:rPr lang="uk-UA" b="1" dirty="0"/>
              <a:t>спори</a:t>
            </a:r>
            <a:r>
              <a:rPr lang="uk-UA" dirty="0"/>
              <a:t>.</a:t>
            </a:r>
          </a:p>
          <a:p>
            <a:pPr marL="0" indent="0">
              <a:buFont typeface="Arial"/>
              <a:buNone/>
            </a:pPr>
            <a:r>
              <a:rPr lang="uk-UA" dirty="0"/>
              <a:t>2. Дотримується процедури прийняття регуляторних актів:</a:t>
            </a:r>
          </a:p>
          <a:p>
            <a:pPr marL="536575" indent="-285750">
              <a:buFont typeface="Wingdings" panose="05000000000000000000" pitchFamily="2" charset="2"/>
              <a:buChar char="q"/>
            </a:pPr>
            <a:r>
              <a:rPr lang="uk-UA" dirty="0"/>
              <a:t>приймає </a:t>
            </a:r>
            <a:r>
              <a:rPr lang="uk-UA" b="1" dirty="0"/>
              <a:t>зауваження та пропозиції</a:t>
            </a:r>
            <a:r>
              <a:rPr lang="uk-UA" dirty="0"/>
              <a:t>;</a:t>
            </a:r>
          </a:p>
          <a:p>
            <a:pPr marL="536575" indent="-285750">
              <a:buFont typeface="Wingdings" panose="05000000000000000000" pitchFamily="2" charset="2"/>
              <a:buChar char="q"/>
            </a:pPr>
            <a:r>
              <a:rPr lang="uk-UA" dirty="0"/>
              <a:t>проводить </a:t>
            </a:r>
            <a:r>
              <a:rPr lang="uk-UA" b="1" dirty="0"/>
              <a:t>відкриті громадські слухання</a:t>
            </a:r>
            <a:r>
              <a:rPr lang="uk-UA" dirty="0"/>
              <a:t>.</a:t>
            </a:r>
          </a:p>
          <a:p>
            <a:pPr marL="0" indent="0">
              <a:buNone/>
            </a:pPr>
            <a:r>
              <a:rPr lang="uk-UA" dirty="0"/>
              <a:t>3. Проводить </a:t>
            </a:r>
            <a:r>
              <a:rPr lang="uk-UA" b="1" dirty="0"/>
              <a:t>позапланові перевірки </a:t>
            </a:r>
            <a:r>
              <a:rPr lang="uk-UA" dirty="0"/>
              <a:t>ліцензованих надавачів послуг.</a:t>
            </a:r>
          </a:p>
          <a:p>
            <a:pPr marL="250825" indent="0">
              <a:buNone/>
            </a:pPr>
            <a:endParaRPr lang="uk-UA" dirty="0"/>
          </a:p>
          <a:p>
            <a:pPr marL="536575" indent="-285750">
              <a:buFont typeface="Wingdings" panose="05000000000000000000" pitchFamily="2" charset="2"/>
              <a:buChar char="q"/>
            </a:pPr>
            <a:endParaRPr lang="uk-UA" dirty="0"/>
          </a:p>
          <a:p>
            <a:endParaRPr lang="uk-UA" dirty="0"/>
          </a:p>
          <a:p>
            <a:pPr marL="0" indent="0">
              <a:buNone/>
            </a:pPr>
            <a:endParaRPr lang="uk-UA" dirty="0"/>
          </a:p>
        </p:txBody>
      </p:sp>
      <p:pic>
        <p:nvPicPr>
          <p:cNvPr id="1026" name="Picture 2">
            <a:extLst>
              <a:ext uri="{FF2B5EF4-FFF2-40B4-BE49-F238E27FC236}">
                <a16:creationId xmlns:a16="http://schemas.microsoft.com/office/drawing/2014/main" id="{62D70920-FFF0-4FA5-BFFA-DC775D39A3E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48200" y="1301622"/>
            <a:ext cx="3810304" cy="3191129"/>
          </a:xfrm>
          <a:prstGeom prst="rect">
            <a:avLst/>
          </a:prstGeom>
          <a:solidFill>
            <a:srgbClr val="FFFFFF"/>
          </a:solidFill>
        </p:spPr>
      </p:pic>
      <p:sp>
        <p:nvSpPr>
          <p:cNvPr id="2" name="Date Placeholder 1">
            <a:extLst>
              <a:ext uri="{FF2B5EF4-FFF2-40B4-BE49-F238E27FC236}">
                <a16:creationId xmlns:a16="http://schemas.microsoft.com/office/drawing/2014/main" id="{78A60A76-99C6-4C5E-A836-D3A58156775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Slide Number Placeholder 3">
            <a:extLst>
              <a:ext uri="{FF2B5EF4-FFF2-40B4-BE49-F238E27FC236}">
                <a16:creationId xmlns:a16="http://schemas.microsoft.com/office/drawing/2014/main" id="{817BD210-FBF7-46F9-9AE0-A12E429D6876}"/>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14</a:t>
            </a:fld>
            <a:endParaRPr lang="en-US" dirty="0"/>
          </a:p>
        </p:txBody>
      </p:sp>
      <p:sp>
        <p:nvSpPr>
          <p:cNvPr id="5" name="Title 4">
            <a:extLst>
              <a:ext uri="{FF2B5EF4-FFF2-40B4-BE49-F238E27FC236}">
                <a16:creationId xmlns:a16="http://schemas.microsoft.com/office/drawing/2014/main" id="{9E01B124-3FC3-4638-AC62-72527326CE61}"/>
              </a:ext>
            </a:extLst>
          </p:cNvPr>
          <p:cNvSpPr>
            <a:spLocks noGrp="1"/>
          </p:cNvSpPr>
          <p:nvPr>
            <p:ph type="title"/>
          </p:nvPr>
        </p:nvSpPr>
        <p:spPr>
          <a:xfrm>
            <a:off x="686104" y="679217"/>
            <a:ext cx="7772400" cy="465370"/>
          </a:xfrm>
        </p:spPr>
        <p:txBody>
          <a:bodyPr anchor="b">
            <a:normAutofit/>
          </a:bodyPr>
          <a:lstStyle/>
          <a:p>
            <a:r>
              <a:rPr lang="uk-UA" dirty="0"/>
              <a:t>Регулятор на захисті інтересів Споживача</a:t>
            </a:r>
          </a:p>
        </p:txBody>
      </p:sp>
      <p:sp>
        <p:nvSpPr>
          <p:cNvPr id="9" name="Footer Placeholder 2">
            <a:extLst>
              <a:ext uri="{FF2B5EF4-FFF2-40B4-BE49-F238E27FC236}">
                <a16:creationId xmlns:a16="http://schemas.microsoft.com/office/drawing/2014/main" id="{0A49DE62-94A5-4691-B7B2-611BEC014245}"/>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1348027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15</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Порядок дій Споживача у вирішенні спірних ситуацій</a:t>
            </a:r>
          </a:p>
        </p:txBody>
      </p:sp>
      <p:graphicFrame>
        <p:nvGraphicFramePr>
          <p:cNvPr id="7" name="Объект 6">
            <a:extLst>
              <a:ext uri="{FF2B5EF4-FFF2-40B4-BE49-F238E27FC236}">
                <a16:creationId xmlns:a16="http://schemas.microsoft.com/office/drawing/2014/main" id="{DA56BEA6-BE13-4DDA-A2B8-D0DB13B16EE2}"/>
              </a:ext>
            </a:extLst>
          </p:cNvPr>
          <p:cNvGraphicFramePr>
            <a:graphicFrameLocks noGrp="1"/>
          </p:cNvGraphicFramePr>
          <p:nvPr>
            <p:ph sz="half" idx="1"/>
            <p:extLst>
              <p:ext uri="{D42A27DB-BD31-4B8C-83A1-F6EECF244321}">
                <p14:modId xmlns:p14="http://schemas.microsoft.com/office/powerpoint/2010/main" val="1584437442"/>
              </p:ext>
            </p:extLst>
          </p:nvPr>
        </p:nvGraphicFramePr>
        <p:xfrm>
          <a:off x="685800" y="1296987"/>
          <a:ext cx="777240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Прямоугольник 8">
            <a:extLst>
              <a:ext uri="{FF2B5EF4-FFF2-40B4-BE49-F238E27FC236}">
                <a16:creationId xmlns:a16="http://schemas.microsoft.com/office/drawing/2014/main" id="{13C7618F-E135-42D5-9133-76D62B13CF17}"/>
              </a:ext>
            </a:extLst>
          </p:cNvPr>
          <p:cNvSpPr/>
          <p:nvPr/>
        </p:nvSpPr>
        <p:spPr>
          <a:xfrm>
            <a:off x="5933208" y="3318555"/>
            <a:ext cx="2947555" cy="1015663"/>
          </a:xfrm>
          <a:prstGeom prst="rect">
            <a:avLst/>
          </a:prstGeom>
        </p:spPr>
        <p:txBody>
          <a:bodyPr wrap="square">
            <a:spAutoFit/>
          </a:bodyPr>
          <a:lstStyle/>
          <a:p>
            <a:pPr>
              <a:buSzPct val="200000"/>
              <a:buNone/>
              <a:tabLst>
                <a:tab pos="3408363" algn="l"/>
              </a:tabLst>
            </a:pPr>
            <a:r>
              <a:rPr lang="ru-RU" sz="1200" i="1" dirty="0">
                <a:solidFill>
                  <a:srgbClr val="6C6463"/>
                </a:solidFill>
              </a:rPr>
              <a:t>Правила </a:t>
            </a:r>
            <a:r>
              <a:rPr lang="uk-UA" sz="1200" i="1" dirty="0">
                <a:solidFill>
                  <a:srgbClr val="6C6463"/>
                </a:solidFill>
              </a:rPr>
              <a:t>роздрібного</a:t>
            </a:r>
            <a:r>
              <a:rPr lang="ru-RU" sz="1200" i="1" dirty="0">
                <a:solidFill>
                  <a:srgbClr val="6C6463"/>
                </a:solidFill>
              </a:rPr>
              <a:t> ринку електричної </a:t>
            </a:r>
            <a:r>
              <a:rPr lang="uk-UA" sz="1200" i="1" dirty="0">
                <a:solidFill>
                  <a:srgbClr val="6C6463"/>
                </a:solidFill>
              </a:rPr>
              <a:t>енергії</a:t>
            </a:r>
            <a:r>
              <a:rPr lang="ru-RU" sz="1200" i="1" dirty="0">
                <a:solidFill>
                  <a:srgbClr val="6C6463"/>
                </a:solidFill>
              </a:rPr>
              <a:t>, </a:t>
            </a:r>
            <a:r>
              <a:rPr lang="uk-UA" sz="1200" i="1" dirty="0">
                <a:solidFill>
                  <a:srgbClr val="6C6463"/>
                </a:solidFill>
              </a:rPr>
              <a:t>розділ </a:t>
            </a:r>
            <a:r>
              <a:rPr lang="ru-RU" sz="1200" i="1" dirty="0">
                <a:solidFill>
                  <a:srgbClr val="6C6463"/>
                </a:solidFill>
              </a:rPr>
              <a:t>VIII. Порядок </a:t>
            </a:r>
            <a:r>
              <a:rPr lang="uk-UA" sz="1200" i="1" dirty="0">
                <a:solidFill>
                  <a:srgbClr val="6C6463"/>
                </a:solidFill>
              </a:rPr>
              <a:t>розгляду</a:t>
            </a:r>
            <a:r>
              <a:rPr lang="ru-RU" sz="1200" i="1" dirty="0">
                <a:solidFill>
                  <a:srgbClr val="6C6463"/>
                </a:solidFill>
              </a:rPr>
              <a:t> звернень, скарг, претензій та актів про порушення цих Правил</a:t>
            </a:r>
            <a:r>
              <a:rPr lang="uk-UA" sz="1200" i="1" dirty="0">
                <a:solidFill>
                  <a:srgbClr val="6C6463"/>
                </a:solidFill>
              </a:rPr>
              <a:t> (постанова НКРЕКП від </a:t>
            </a:r>
            <a:r>
              <a:rPr lang="ru-UA" sz="1200" i="1" dirty="0">
                <a:solidFill>
                  <a:srgbClr val="6C6463"/>
                </a:solidFill>
              </a:rPr>
              <a:t>14.03.2018 № 312</a:t>
            </a:r>
            <a:r>
              <a:rPr lang="uk-UA" sz="1200" i="1" dirty="0">
                <a:solidFill>
                  <a:srgbClr val="6C6463"/>
                </a:solidFill>
              </a:rPr>
              <a:t>)</a:t>
            </a:r>
          </a:p>
        </p:txBody>
      </p:sp>
      <p:sp>
        <p:nvSpPr>
          <p:cNvPr id="6" name="Footer Placeholder 2">
            <a:extLst>
              <a:ext uri="{FF2B5EF4-FFF2-40B4-BE49-F238E27FC236}">
                <a16:creationId xmlns:a16="http://schemas.microsoft.com/office/drawing/2014/main" id="{A79FACE3-769F-4241-8BA3-22D6639BC141}"/>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37729937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16</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Перелік компетенцій НКРЕКП у розгляді скарг</a:t>
            </a:r>
          </a:p>
        </p:txBody>
      </p:sp>
      <p:sp>
        <p:nvSpPr>
          <p:cNvPr id="8" name="Объект 7">
            <a:extLst>
              <a:ext uri="{FF2B5EF4-FFF2-40B4-BE49-F238E27FC236}">
                <a16:creationId xmlns:a16="http://schemas.microsoft.com/office/drawing/2014/main" id="{76EEEA17-2C25-4C54-9F5B-CE88D008BD00}"/>
              </a:ext>
            </a:extLst>
          </p:cNvPr>
          <p:cNvSpPr>
            <a:spLocks noGrp="1"/>
          </p:cNvSpPr>
          <p:nvPr>
            <p:ph sz="half" idx="1"/>
          </p:nvPr>
        </p:nvSpPr>
        <p:spPr>
          <a:xfrm>
            <a:off x="686104" y="1296987"/>
            <a:ext cx="4547449" cy="3200400"/>
          </a:xfrm>
        </p:spPr>
        <p:txBody>
          <a:bodyPr>
            <a:normAutofit/>
          </a:bodyPr>
          <a:lstStyle/>
          <a:p>
            <a:pPr marL="536575" indent="-285750">
              <a:buFont typeface="Wingdings" panose="05000000000000000000" pitchFamily="2" charset="2"/>
              <a:buChar char="q"/>
            </a:pPr>
            <a:r>
              <a:rPr lang="uk-UA" sz="1600" dirty="0">
                <a:ea typeface="Roboto" pitchFamily="2" charset="0"/>
              </a:rPr>
              <a:t>Доступ/ приєднання до мереж*</a:t>
            </a:r>
          </a:p>
          <a:p>
            <a:pPr marL="536575" indent="-285750">
              <a:buFont typeface="Wingdings" panose="05000000000000000000" pitchFamily="2" charset="2"/>
              <a:buChar char="q"/>
            </a:pPr>
            <a:r>
              <a:rPr lang="uk-UA" sz="1600" dirty="0">
                <a:ea typeface="Roboto" pitchFamily="2" charset="0"/>
              </a:rPr>
              <a:t>Дотримання ліцензійних умов надавачами послуг/ гравцями ринків</a:t>
            </a:r>
          </a:p>
          <a:p>
            <a:pPr marL="536575" indent="-285750">
              <a:buFont typeface="Wingdings" panose="05000000000000000000" pitchFamily="2" charset="2"/>
              <a:buChar char="q"/>
            </a:pPr>
            <a:r>
              <a:rPr lang="uk-UA" sz="1600" dirty="0">
                <a:ea typeface="Roboto" pitchFamily="2" charset="0"/>
              </a:rPr>
              <a:t>Якість товарів та послуг, що надаються споживачам </a:t>
            </a:r>
          </a:p>
          <a:p>
            <a:pPr marL="536575" indent="-285750">
              <a:buFont typeface="Wingdings" panose="05000000000000000000" pitchFamily="2" charset="2"/>
              <a:buChar char="q"/>
            </a:pPr>
            <a:r>
              <a:rPr lang="uk-UA" sz="1600" dirty="0">
                <a:ea typeface="Roboto" pitchFamily="2" charset="0"/>
              </a:rPr>
              <a:t>Інші питання, розгляд яких віднесено законом до компетенції Регулятора (виконання договорів*, дотримання правил ринку тощо)</a:t>
            </a:r>
            <a:endParaRPr lang="uk-UA" sz="1600" dirty="0"/>
          </a:p>
          <a:p>
            <a:pPr marL="0" indent="0">
              <a:buNone/>
            </a:pPr>
            <a:r>
              <a:rPr lang="uk-UA" sz="1200" i="1" dirty="0"/>
              <a:t>*Р</a:t>
            </a:r>
            <a:r>
              <a:rPr lang="uk-UA" sz="1200" i="1" dirty="0">
                <a:ea typeface="Roboto" pitchFamily="2" charset="0"/>
              </a:rPr>
              <a:t>озгляд технічних питань у сфері енергетики – компетенція Держенергонагляду.</a:t>
            </a:r>
            <a:endParaRPr lang="uk-UA" sz="1200" i="1" dirty="0"/>
          </a:p>
        </p:txBody>
      </p:sp>
      <p:pic>
        <p:nvPicPr>
          <p:cNvPr id="12" name="Рисунок 11">
            <a:extLst>
              <a:ext uri="{FF2B5EF4-FFF2-40B4-BE49-F238E27FC236}">
                <a16:creationId xmlns:a16="http://schemas.microsoft.com/office/drawing/2014/main" id="{D39D516A-C3F4-4A8F-9810-47181B5CB3BF}"/>
              </a:ext>
            </a:extLst>
          </p:cNvPr>
          <p:cNvPicPr>
            <a:picLocks noChangeAspect="1"/>
          </p:cNvPicPr>
          <p:nvPr/>
        </p:nvPicPr>
        <p:blipFill>
          <a:blip r:embed="rId2"/>
          <a:srcRect/>
          <a:stretch/>
        </p:blipFill>
        <p:spPr>
          <a:xfrm>
            <a:off x="5852064" y="1426643"/>
            <a:ext cx="2690253" cy="1790700"/>
          </a:xfrm>
          <a:prstGeom prst="rect">
            <a:avLst/>
          </a:prstGeom>
        </p:spPr>
      </p:pic>
      <p:sp>
        <p:nvSpPr>
          <p:cNvPr id="14" name="Прямоугольник 13">
            <a:extLst>
              <a:ext uri="{FF2B5EF4-FFF2-40B4-BE49-F238E27FC236}">
                <a16:creationId xmlns:a16="http://schemas.microsoft.com/office/drawing/2014/main" id="{320C07B5-9E11-417C-8066-87AFA699923B}"/>
              </a:ext>
            </a:extLst>
          </p:cNvPr>
          <p:cNvSpPr/>
          <p:nvPr/>
        </p:nvSpPr>
        <p:spPr>
          <a:xfrm>
            <a:off x="3739488" y="4266554"/>
            <a:ext cx="4903528" cy="461665"/>
          </a:xfrm>
          <a:prstGeom prst="rect">
            <a:avLst/>
          </a:prstGeom>
        </p:spPr>
        <p:txBody>
          <a:bodyPr wrap="square">
            <a:spAutoFit/>
          </a:bodyPr>
          <a:lstStyle/>
          <a:p>
            <a:pPr>
              <a:buSzPct val="200000"/>
              <a:buNone/>
              <a:tabLst>
                <a:tab pos="3408363" algn="l"/>
              </a:tabLst>
            </a:pPr>
            <a:r>
              <a:rPr lang="ru-RU" sz="1200" i="1" dirty="0">
                <a:solidFill>
                  <a:srgbClr val="6C6463"/>
                </a:solidFill>
              </a:rPr>
              <a:t>Ст</a:t>
            </a:r>
            <a:r>
              <a:rPr lang="uk-UA" sz="1200" i="1" dirty="0">
                <a:solidFill>
                  <a:srgbClr val="6C6463"/>
                </a:solidFill>
              </a:rPr>
              <a:t>. 21 Закону України «Про Національну комісію, що здійснює державне регулювання у сферах енергетики та комунальних послуг»</a:t>
            </a:r>
          </a:p>
        </p:txBody>
      </p:sp>
      <p:pic>
        <p:nvPicPr>
          <p:cNvPr id="16" name="Рисунок 15" descr="Комментарий &quot;Важно&quot;">
            <a:extLst>
              <a:ext uri="{FF2B5EF4-FFF2-40B4-BE49-F238E27FC236}">
                <a16:creationId xmlns:a16="http://schemas.microsoft.com/office/drawing/2014/main" id="{B7281C6C-F0D8-48DB-AFFF-A01D8F1CB8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9045" y="3696731"/>
            <a:ext cx="374118" cy="374118"/>
          </a:xfrm>
          <a:prstGeom prst="rect">
            <a:avLst/>
          </a:prstGeom>
        </p:spPr>
      </p:pic>
      <p:sp>
        <p:nvSpPr>
          <p:cNvPr id="6" name="Text Placeholder 4">
            <a:extLst>
              <a:ext uri="{FF2B5EF4-FFF2-40B4-BE49-F238E27FC236}">
                <a16:creationId xmlns:a16="http://schemas.microsoft.com/office/drawing/2014/main" id="{F21527B4-0F87-4E20-9F09-895E2670F6BA}"/>
              </a:ext>
            </a:extLst>
          </p:cNvPr>
          <p:cNvSpPr txBox="1">
            <a:spLocks/>
          </p:cNvSpPr>
          <p:nvPr/>
        </p:nvSpPr>
        <p:spPr>
          <a:xfrm rot="16200000">
            <a:off x="7425016" y="2321350"/>
            <a:ext cx="2073910" cy="184666"/>
          </a:xfrm>
          <a:prstGeom prst="rect">
            <a:avLst/>
          </a:prstGeom>
        </p:spPr>
        <p:txBody>
          <a:bodyPr>
            <a:spAutoFit/>
          </a:bodyPr>
          <a:lstStyle>
            <a:lvl1pPr marL="0" indent="0" algn="r" defTabSz="457200" rtl="0" eaLnBrk="1" latinLnBrk="0" hangingPunct="1">
              <a:spcBef>
                <a:spcPts val="0"/>
              </a:spcBef>
              <a:spcAft>
                <a:spcPts val="800"/>
              </a:spcAft>
              <a:buFont typeface="Arial"/>
              <a:buNone/>
              <a:defRPr sz="600" b="0" i="0" kern="1200" baseline="0">
                <a:solidFill>
                  <a:srgbClr val="FFFFFF"/>
                </a:solidFill>
                <a:latin typeface="Gill Sans MT"/>
                <a:ea typeface="+mn-ea"/>
                <a:cs typeface="Gill Sans MT"/>
              </a:defRPr>
            </a:lvl1pPr>
            <a:lvl2pPr marL="230187" indent="0" algn="l" defTabSz="457200" rtl="0" eaLnBrk="1" latinLnBrk="0" hangingPunct="1">
              <a:spcBef>
                <a:spcPts val="0"/>
              </a:spcBef>
              <a:spcAft>
                <a:spcPts val="800"/>
              </a:spcAft>
              <a:buFont typeface="Arial"/>
              <a:buNone/>
              <a:defRPr sz="1800" b="0" i="0" kern="1200">
                <a:solidFill>
                  <a:schemeClr val="bg1"/>
                </a:solidFill>
                <a:latin typeface="Gill Sans MT"/>
                <a:ea typeface="+mn-ea"/>
                <a:cs typeface="Gill Sans MT"/>
              </a:defRPr>
            </a:lvl2pPr>
            <a:lvl3pPr marL="460375" indent="0" algn="l" defTabSz="457200" rtl="0" eaLnBrk="1" latinLnBrk="0" hangingPunct="1">
              <a:spcBef>
                <a:spcPct val="20000"/>
              </a:spcBef>
              <a:buFont typeface="Arial"/>
              <a:buNone/>
              <a:defRPr sz="1600" b="0" i="0" kern="1200">
                <a:solidFill>
                  <a:schemeClr val="bg1"/>
                </a:solidFill>
                <a:latin typeface="Gill Sans MT"/>
                <a:ea typeface="+mn-ea"/>
                <a:cs typeface="Gill Sans MT"/>
              </a:defRPr>
            </a:lvl3pPr>
            <a:lvl4pPr marL="684212" indent="0" algn="l" defTabSz="457200" rtl="0" eaLnBrk="1" latinLnBrk="0" hangingPunct="1">
              <a:spcBef>
                <a:spcPct val="20000"/>
              </a:spcBef>
              <a:buFont typeface="Arial"/>
              <a:buNone/>
              <a:defRPr sz="1400" b="0" i="0" kern="1200">
                <a:solidFill>
                  <a:schemeClr val="bg1"/>
                </a:solidFill>
                <a:latin typeface="Gill Sans MT"/>
                <a:ea typeface="+mn-ea"/>
                <a:cs typeface="Gill Sans MT"/>
              </a:defRPr>
            </a:lvl4pPr>
            <a:lvl5pPr marL="1025525" indent="0" algn="l" defTabSz="457200" rtl="0" eaLnBrk="1" latinLnBrk="0" hangingPunct="1">
              <a:spcBef>
                <a:spcPct val="20000"/>
              </a:spcBef>
              <a:buFont typeface="Arial"/>
              <a:buNone/>
              <a:defRPr sz="1200" b="0" i="0" kern="1200">
                <a:solidFill>
                  <a:schemeClr val="bg1"/>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uk-UA" dirty="0">
                <a:highlight>
                  <a:srgbClr val="6C6463"/>
                </a:highlight>
              </a:rPr>
              <a:t>ФОТО:</a:t>
            </a:r>
            <a:r>
              <a:rPr lang="en-US" dirty="0">
                <a:highlight>
                  <a:srgbClr val="6C6463"/>
                </a:highlight>
              </a:rPr>
              <a:t> PEXELS</a:t>
            </a:r>
          </a:p>
        </p:txBody>
      </p:sp>
      <p:sp>
        <p:nvSpPr>
          <p:cNvPr id="7" name="Footer Placeholder 2">
            <a:extLst>
              <a:ext uri="{FF2B5EF4-FFF2-40B4-BE49-F238E27FC236}">
                <a16:creationId xmlns:a16="http://schemas.microsoft.com/office/drawing/2014/main" id="{F01A5208-71B0-4E26-BB34-D5C0445183E9}"/>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1624175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17</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Розгляд скарг НКРЕКП</a:t>
            </a:r>
          </a:p>
        </p:txBody>
      </p:sp>
      <p:graphicFrame>
        <p:nvGraphicFramePr>
          <p:cNvPr id="8" name="Схема 7">
            <a:extLst>
              <a:ext uri="{FF2B5EF4-FFF2-40B4-BE49-F238E27FC236}">
                <a16:creationId xmlns:a16="http://schemas.microsoft.com/office/drawing/2014/main" id="{74B0B590-280F-4166-A2D9-8F54D80ECF89}"/>
              </a:ext>
            </a:extLst>
          </p:cNvPr>
          <p:cNvGraphicFramePr/>
          <p:nvPr>
            <p:extLst>
              <p:ext uri="{D42A27DB-BD31-4B8C-83A1-F6EECF244321}">
                <p14:modId xmlns:p14="http://schemas.microsoft.com/office/powerpoint/2010/main" val="4211663880"/>
              </p:ext>
            </p:extLst>
          </p:nvPr>
        </p:nvGraphicFramePr>
        <p:xfrm>
          <a:off x="887104" y="891431"/>
          <a:ext cx="7711773" cy="1881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 name="TextBox 21">
            <a:extLst>
              <a:ext uri="{FF2B5EF4-FFF2-40B4-BE49-F238E27FC236}">
                <a16:creationId xmlns:a16="http://schemas.microsoft.com/office/drawing/2014/main" id="{91D4D1F7-6F87-41E6-BF73-365DC424A144}"/>
              </a:ext>
            </a:extLst>
          </p:cNvPr>
          <p:cNvSpPr txBox="1"/>
          <p:nvPr/>
        </p:nvSpPr>
        <p:spPr>
          <a:xfrm>
            <a:off x="778446" y="2441196"/>
            <a:ext cx="2895600" cy="276999"/>
          </a:xfrm>
          <a:prstGeom prst="rect">
            <a:avLst/>
          </a:prstGeom>
          <a:noFill/>
        </p:spPr>
        <p:txBody>
          <a:bodyPr wrap="square">
            <a:spAutoFit/>
          </a:bodyPr>
          <a:lstStyle/>
          <a:p>
            <a:pPr lvl="0"/>
            <a:r>
              <a:rPr lang="uk-UA" sz="1200" i="1" dirty="0">
                <a:solidFill>
                  <a:srgbClr val="6C6463"/>
                </a:solidFill>
              </a:rPr>
              <a:t>Закон України «Про звернення громадян»</a:t>
            </a:r>
          </a:p>
        </p:txBody>
      </p:sp>
      <p:cxnSp>
        <p:nvCxnSpPr>
          <p:cNvPr id="23" name="Прямая соединительная линия 22">
            <a:extLst>
              <a:ext uri="{FF2B5EF4-FFF2-40B4-BE49-F238E27FC236}">
                <a16:creationId xmlns:a16="http://schemas.microsoft.com/office/drawing/2014/main" id="{9C83AC0C-28D4-4E27-8B4A-A263687615C9}"/>
              </a:ext>
            </a:extLst>
          </p:cNvPr>
          <p:cNvCxnSpPr/>
          <p:nvPr/>
        </p:nvCxnSpPr>
        <p:spPr>
          <a:xfrm>
            <a:off x="1057701" y="2877166"/>
            <a:ext cx="7400803" cy="0"/>
          </a:xfrm>
          <a:prstGeom prst="line">
            <a:avLst/>
          </a:prstGeom>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E8E0ED49-50F3-4D08-9E86-766FB2C63552}"/>
              </a:ext>
            </a:extLst>
          </p:cNvPr>
          <p:cNvSpPr txBox="1"/>
          <p:nvPr/>
        </p:nvSpPr>
        <p:spPr>
          <a:xfrm>
            <a:off x="3990415" y="2497669"/>
            <a:ext cx="1535373" cy="338554"/>
          </a:xfrm>
          <a:prstGeom prst="rect">
            <a:avLst/>
          </a:prstGeom>
          <a:noFill/>
        </p:spPr>
        <p:txBody>
          <a:bodyPr wrap="square" rtlCol="0">
            <a:spAutoFit/>
          </a:bodyPr>
          <a:lstStyle/>
          <a:p>
            <a:r>
              <a:rPr lang="uk-UA" sz="1600" b="1" dirty="0">
                <a:solidFill>
                  <a:srgbClr val="0067B9"/>
                </a:solidFill>
                <a:ea typeface="+mj-ea"/>
              </a:rPr>
              <a:t>до 45 днів</a:t>
            </a:r>
          </a:p>
        </p:txBody>
      </p:sp>
      <p:sp>
        <p:nvSpPr>
          <p:cNvPr id="26" name="TextBox 25">
            <a:extLst>
              <a:ext uri="{FF2B5EF4-FFF2-40B4-BE49-F238E27FC236}">
                <a16:creationId xmlns:a16="http://schemas.microsoft.com/office/drawing/2014/main" id="{29D50BF3-E4D0-456F-8073-8316CD3A0509}"/>
              </a:ext>
            </a:extLst>
          </p:cNvPr>
          <p:cNvSpPr txBox="1"/>
          <p:nvPr/>
        </p:nvSpPr>
        <p:spPr>
          <a:xfrm>
            <a:off x="686103" y="3126130"/>
            <a:ext cx="7912774" cy="1609671"/>
          </a:xfrm>
          <a:prstGeom prst="rect">
            <a:avLst/>
          </a:prstGeom>
          <a:noFill/>
        </p:spPr>
        <p:txBody>
          <a:bodyPr wrap="square">
            <a:spAutoFit/>
          </a:bodyPr>
          <a:lstStyle/>
          <a:p>
            <a:pPr marL="0" indent="0">
              <a:buFont typeface="Arial"/>
              <a:buNone/>
            </a:pPr>
            <a:r>
              <a:rPr lang="uk-UA" sz="1600" dirty="0">
                <a:solidFill>
                  <a:srgbClr val="0067B9"/>
                </a:solidFill>
                <a:ea typeface="+mj-ea"/>
              </a:rPr>
              <a:t>Можливі рішення розгляду/ наслідки для надавача послуг/ Учасника ринку:</a:t>
            </a:r>
          </a:p>
          <a:p>
            <a:pPr marL="536575" indent="-285750">
              <a:lnSpc>
                <a:spcPct val="90000"/>
              </a:lnSpc>
              <a:spcBef>
                <a:spcPts val="600"/>
              </a:spcBef>
              <a:spcAft>
                <a:spcPts val="800"/>
              </a:spcAft>
              <a:buFont typeface="Wingdings" panose="05000000000000000000" pitchFamily="2" charset="2"/>
              <a:buChar char="q"/>
            </a:pPr>
            <a:r>
              <a:rPr lang="uk-UA" sz="1600" dirty="0">
                <a:solidFill>
                  <a:srgbClr val="6C6463"/>
                </a:solidFill>
              </a:rPr>
              <a:t>попередження про усунення порушень за скаргою Споживача;</a:t>
            </a:r>
          </a:p>
          <a:p>
            <a:pPr marL="536575" indent="-285750">
              <a:lnSpc>
                <a:spcPct val="90000"/>
              </a:lnSpc>
              <a:spcAft>
                <a:spcPts val="800"/>
              </a:spcAft>
              <a:buFont typeface="Wingdings" panose="05000000000000000000" pitchFamily="2" charset="2"/>
              <a:buChar char="q"/>
            </a:pPr>
            <a:r>
              <a:rPr lang="uk-UA" sz="1600" dirty="0">
                <a:solidFill>
                  <a:srgbClr val="6C6463"/>
                </a:solidFill>
              </a:rPr>
              <a:t>штраф за виявлене порушення (від 17 тис. грн до 1,7 млн грн);</a:t>
            </a:r>
          </a:p>
          <a:p>
            <a:pPr marL="536575" indent="-285750">
              <a:lnSpc>
                <a:spcPct val="90000"/>
              </a:lnSpc>
              <a:spcAft>
                <a:spcPts val="800"/>
              </a:spcAft>
              <a:buFont typeface="Wingdings" panose="05000000000000000000" pitchFamily="2" charset="2"/>
              <a:buChar char="q"/>
            </a:pPr>
            <a:r>
              <a:rPr lang="uk-UA" sz="1600" dirty="0">
                <a:solidFill>
                  <a:srgbClr val="6C6463"/>
                </a:solidFill>
              </a:rPr>
              <a:t>зупинення або анулювання ліцензії;</a:t>
            </a:r>
          </a:p>
          <a:p>
            <a:pPr marL="536575" indent="-285750">
              <a:lnSpc>
                <a:spcPct val="90000"/>
              </a:lnSpc>
              <a:spcAft>
                <a:spcPts val="800"/>
              </a:spcAft>
              <a:buFont typeface="Wingdings" panose="05000000000000000000" pitchFamily="2" charset="2"/>
              <a:buChar char="q"/>
            </a:pPr>
            <a:r>
              <a:rPr lang="uk-UA" sz="1600" dirty="0">
                <a:solidFill>
                  <a:srgbClr val="6C6463"/>
                </a:solidFill>
              </a:rPr>
              <a:t>припинення розгляду звернення Споживача.</a:t>
            </a:r>
          </a:p>
        </p:txBody>
      </p:sp>
      <p:sp>
        <p:nvSpPr>
          <p:cNvPr id="6" name="Footer Placeholder 2">
            <a:extLst>
              <a:ext uri="{FF2B5EF4-FFF2-40B4-BE49-F238E27FC236}">
                <a16:creationId xmlns:a16="http://schemas.microsoft.com/office/drawing/2014/main" id="{8C4D28CE-5D01-4FC8-8A33-76E951568CFC}"/>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1276432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18</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fontScale="90000"/>
          </a:bodyPr>
          <a:lstStyle/>
          <a:p>
            <a:r>
              <a:rPr lang="uk-UA" dirty="0">
                <a:solidFill>
                  <a:srgbClr val="0067B9"/>
                </a:solidFill>
              </a:rPr>
              <a:t>Права громадянина при розгляді заяви чи скарги Регулятором</a:t>
            </a:r>
          </a:p>
        </p:txBody>
      </p:sp>
      <p:sp>
        <p:nvSpPr>
          <p:cNvPr id="22" name="TextBox 21">
            <a:extLst>
              <a:ext uri="{FF2B5EF4-FFF2-40B4-BE49-F238E27FC236}">
                <a16:creationId xmlns:a16="http://schemas.microsoft.com/office/drawing/2014/main" id="{91D4D1F7-6F87-41E6-BF73-365DC424A144}"/>
              </a:ext>
            </a:extLst>
          </p:cNvPr>
          <p:cNvSpPr txBox="1"/>
          <p:nvPr/>
        </p:nvSpPr>
        <p:spPr>
          <a:xfrm>
            <a:off x="5866261" y="4410586"/>
            <a:ext cx="2895600" cy="276999"/>
          </a:xfrm>
          <a:prstGeom prst="rect">
            <a:avLst/>
          </a:prstGeom>
          <a:noFill/>
        </p:spPr>
        <p:txBody>
          <a:bodyPr wrap="square">
            <a:spAutoFit/>
          </a:bodyPr>
          <a:lstStyle/>
          <a:p>
            <a:pPr lvl="0"/>
            <a:r>
              <a:rPr lang="uk-UA" sz="1200" i="1" dirty="0">
                <a:solidFill>
                  <a:srgbClr val="6C6463"/>
                </a:solidFill>
              </a:rPr>
              <a:t>Закон України «Про звернення громадян»</a:t>
            </a:r>
          </a:p>
        </p:txBody>
      </p:sp>
      <p:sp>
        <p:nvSpPr>
          <p:cNvPr id="11" name="TextBox 10">
            <a:extLst>
              <a:ext uri="{FF2B5EF4-FFF2-40B4-BE49-F238E27FC236}">
                <a16:creationId xmlns:a16="http://schemas.microsoft.com/office/drawing/2014/main" id="{439786E5-4C5A-41F9-9B33-98C65EEC5E0F}"/>
              </a:ext>
            </a:extLst>
          </p:cNvPr>
          <p:cNvSpPr txBox="1"/>
          <p:nvPr/>
        </p:nvSpPr>
        <p:spPr>
          <a:xfrm>
            <a:off x="382138" y="1399782"/>
            <a:ext cx="8270543" cy="2908431"/>
          </a:xfrm>
          <a:prstGeom prst="rect">
            <a:avLst/>
          </a:prstGeom>
        </p:spPr>
        <p:txBody>
          <a:bodyPr vert="horz" lIns="91440" tIns="45720" rIns="91440" bIns="45720" numCol="2" rtlCol="0">
            <a:normAutofit/>
          </a:bodyPr>
          <a:lstStyle>
            <a:lvl1pPr marR="0" indent="0" fontAlgn="auto">
              <a:lnSpc>
                <a:spcPct val="100000"/>
              </a:lnSpc>
              <a:spcBef>
                <a:spcPts val="0"/>
              </a:spcBef>
              <a:spcAft>
                <a:spcPts val="800"/>
              </a:spcAft>
              <a:buClrTx/>
              <a:buSzTx/>
              <a:buFont typeface="Arial"/>
              <a:buNone/>
              <a:tabLst/>
              <a:defRPr sz="1600" b="0" i="0">
                <a:solidFill>
                  <a:srgbClr val="0067B9"/>
                </a:solidFill>
                <a:latin typeface="Gill Sans MT"/>
                <a:ea typeface="+mj-ea"/>
                <a:cs typeface="Gill Sans MT"/>
              </a:defRPr>
            </a:lvl1pPr>
            <a:lvl2pPr marL="684213" indent="-230188">
              <a:spcBef>
                <a:spcPts val="0"/>
              </a:spcBef>
              <a:spcAft>
                <a:spcPts val="800"/>
              </a:spcAft>
              <a:buFont typeface="Arial"/>
              <a:buChar char="–"/>
              <a:defRPr sz="1600" b="0" i="0">
                <a:solidFill>
                  <a:srgbClr val="6C6463"/>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marL="536575" indent="-285750">
              <a:lnSpc>
                <a:spcPct val="90000"/>
              </a:lnSpc>
              <a:buFont typeface="Wingdings" panose="05000000000000000000" pitchFamily="2" charset="2"/>
              <a:buChar char="q"/>
            </a:pPr>
            <a:r>
              <a:rPr lang="uk-UA" sz="1500" b="1" dirty="0">
                <a:solidFill>
                  <a:srgbClr val="6C6463"/>
                </a:solidFill>
                <a:ea typeface="+mn-ea"/>
              </a:rPr>
              <a:t>Особиста участь </a:t>
            </a:r>
            <a:r>
              <a:rPr lang="uk-UA" sz="1500" dirty="0">
                <a:solidFill>
                  <a:srgbClr val="6C6463"/>
                </a:solidFill>
                <a:ea typeface="+mn-ea"/>
              </a:rPr>
              <a:t>у перевірці поданої скарги чи заяви.</a:t>
            </a:r>
          </a:p>
          <a:p>
            <a:pPr marL="536575" indent="-285750">
              <a:lnSpc>
                <a:spcPct val="90000"/>
              </a:lnSpc>
              <a:buFont typeface="Wingdings" panose="05000000000000000000" pitchFamily="2" charset="2"/>
              <a:buChar char="q"/>
            </a:pPr>
            <a:r>
              <a:rPr lang="uk-UA" sz="1500" b="1" dirty="0">
                <a:solidFill>
                  <a:srgbClr val="6C6463"/>
                </a:solidFill>
                <a:ea typeface="+mn-ea"/>
              </a:rPr>
              <a:t>Ознайомлення </a:t>
            </a:r>
            <a:r>
              <a:rPr lang="uk-UA" sz="1500" dirty="0">
                <a:solidFill>
                  <a:srgbClr val="6C6463"/>
                </a:solidFill>
                <a:ea typeface="+mn-ea"/>
              </a:rPr>
              <a:t>з матеріалами перевірки.</a:t>
            </a:r>
          </a:p>
          <a:p>
            <a:pPr marL="536575" indent="-285750">
              <a:lnSpc>
                <a:spcPct val="90000"/>
              </a:lnSpc>
              <a:buFont typeface="Wingdings" panose="05000000000000000000" pitchFamily="2" charset="2"/>
              <a:buChar char="q"/>
            </a:pPr>
            <a:r>
              <a:rPr lang="uk-UA" sz="1500" b="1" dirty="0">
                <a:solidFill>
                  <a:srgbClr val="6C6463"/>
                </a:solidFill>
                <a:ea typeface="+mn-ea"/>
              </a:rPr>
              <a:t>Подання додаткових матеріалів </a:t>
            </a:r>
            <a:r>
              <a:rPr lang="uk-UA" sz="1500" dirty="0">
                <a:solidFill>
                  <a:srgbClr val="6C6463"/>
                </a:solidFill>
                <a:ea typeface="+mn-ea"/>
              </a:rPr>
              <a:t>або наполягання на їх запиті органом, який розглядає заяву чи скаргу.</a:t>
            </a:r>
          </a:p>
          <a:p>
            <a:pPr marL="536575" indent="-285750">
              <a:lnSpc>
                <a:spcPct val="90000"/>
              </a:lnSpc>
              <a:buFont typeface="Wingdings" panose="05000000000000000000" pitchFamily="2" charset="2"/>
              <a:buChar char="q"/>
            </a:pPr>
            <a:r>
              <a:rPr lang="uk-UA" sz="1500" b="1" dirty="0">
                <a:solidFill>
                  <a:srgbClr val="6C6463"/>
                </a:solidFill>
                <a:ea typeface="+mn-ea"/>
              </a:rPr>
              <a:t>Особиста присутність при розгляді </a:t>
            </a:r>
            <a:r>
              <a:rPr lang="uk-UA" sz="1500" dirty="0">
                <a:solidFill>
                  <a:srgbClr val="6C6463"/>
                </a:solidFill>
                <a:ea typeface="+mn-ea"/>
              </a:rPr>
              <a:t>заяви чи скарги.</a:t>
            </a:r>
          </a:p>
          <a:p>
            <a:pPr marL="536575" indent="-285750">
              <a:lnSpc>
                <a:spcPct val="90000"/>
              </a:lnSpc>
              <a:buFont typeface="Wingdings" panose="05000000000000000000" pitchFamily="2" charset="2"/>
              <a:buChar char="q"/>
            </a:pPr>
            <a:r>
              <a:rPr lang="uk-UA" sz="1500" b="1" dirty="0">
                <a:solidFill>
                  <a:srgbClr val="6C6463"/>
                </a:solidFill>
                <a:ea typeface="+mn-ea"/>
              </a:rPr>
              <a:t>Користування послугами адвоката/ уповноваженого представника </a:t>
            </a:r>
            <a:r>
              <a:rPr lang="uk-UA" sz="1500" dirty="0">
                <a:solidFill>
                  <a:srgbClr val="6C6463"/>
                </a:solidFill>
                <a:ea typeface="+mn-ea"/>
              </a:rPr>
              <a:t>трудового колективу/ правозахисної організації.</a:t>
            </a:r>
          </a:p>
          <a:p>
            <a:pPr marL="536575" indent="-285750">
              <a:lnSpc>
                <a:spcPct val="90000"/>
              </a:lnSpc>
              <a:buFont typeface="Wingdings" panose="05000000000000000000" pitchFamily="2" charset="2"/>
              <a:buChar char="q"/>
            </a:pPr>
            <a:r>
              <a:rPr lang="uk-UA" sz="1500" b="1" dirty="0">
                <a:solidFill>
                  <a:srgbClr val="6C6463"/>
                </a:solidFill>
                <a:ea typeface="+mn-ea"/>
              </a:rPr>
              <a:t>Отримання письмової відповіді </a:t>
            </a:r>
            <a:r>
              <a:rPr lang="uk-UA" sz="1500" dirty="0">
                <a:solidFill>
                  <a:srgbClr val="6C6463"/>
                </a:solidFill>
                <a:ea typeface="+mn-ea"/>
              </a:rPr>
              <a:t>про результати розгляду заяви чи скарги.</a:t>
            </a:r>
          </a:p>
          <a:p>
            <a:pPr marL="536575" indent="-285750">
              <a:lnSpc>
                <a:spcPct val="90000"/>
              </a:lnSpc>
              <a:buFont typeface="Wingdings" panose="05000000000000000000" pitchFamily="2" charset="2"/>
              <a:buChar char="q"/>
            </a:pPr>
            <a:r>
              <a:rPr lang="uk-UA" sz="1500" dirty="0">
                <a:solidFill>
                  <a:srgbClr val="6C6463"/>
                </a:solidFill>
                <a:ea typeface="+mn-ea"/>
              </a:rPr>
              <a:t>Висловлення усно або письмово </a:t>
            </a:r>
            <a:r>
              <a:rPr lang="uk-UA" sz="1500" b="1" dirty="0">
                <a:solidFill>
                  <a:srgbClr val="6C6463"/>
                </a:solidFill>
                <a:ea typeface="+mn-ea"/>
              </a:rPr>
              <a:t>вимоги щодо дотримання таємниці розгляду</a:t>
            </a:r>
            <a:r>
              <a:rPr lang="uk-UA" sz="1500" dirty="0">
                <a:solidFill>
                  <a:srgbClr val="6C6463"/>
                </a:solidFill>
                <a:ea typeface="+mn-ea"/>
              </a:rPr>
              <a:t> заяви чи скарги.</a:t>
            </a:r>
          </a:p>
          <a:p>
            <a:pPr marL="536575" indent="-285750">
              <a:lnSpc>
                <a:spcPct val="90000"/>
              </a:lnSpc>
              <a:buFont typeface="Wingdings" panose="05000000000000000000" pitchFamily="2" charset="2"/>
              <a:buChar char="q"/>
            </a:pPr>
            <a:r>
              <a:rPr lang="uk-UA" sz="1500" dirty="0">
                <a:solidFill>
                  <a:srgbClr val="6C6463"/>
                </a:solidFill>
                <a:ea typeface="+mn-ea"/>
              </a:rPr>
              <a:t>Вимога </a:t>
            </a:r>
            <a:r>
              <a:rPr lang="uk-UA" sz="1500" b="1" dirty="0">
                <a:solidFill>
                  <a:srgbClr val="6C6463"/>
                </a:solidFill>
                <a:ea typeface="+mn-ea"/>
              </a:rPr>
              <a:t>відшкодування збитків</a:t>
            </a:r>
            <a:r>
              <a:rPr lang="uk-UA" sz="1500" dirty="0">
                <a:solidFill>
                  <a:srgbClr val="6C6463"/>
                </a:solidFill>
                <a:ea typeface="+mn-ea"/>
              </a:rPr>
              <a:t>, якщо вони стали результатом порушень встановленого порядку розгляду звернень.</a:t>
            </a:r>
          </a:p>
        </p:txBody>
      </p:sp>
      <p:sp>
        <p:nvSpPr>
          <p:cNvPr id="6" name="Footer Placeholder 2">
            <a:extLst>
              <a:ext uri="{FF2B5EF4-FFF2-40B4-BE49-F238E27FC236}">
                <a16:creationId xmlns:a16="http://schemas.microsoft.com/office/drawing/2014/main" id="{74645D2F-D717-47C1-89BF-7F5E8F840639}"/>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1972379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19</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Приклад рішення НКРЕКП за скаргами споживачів</a:t>
            </a:r>
          </a:p>
        </p:txBody>
      </p:sp>
      <p:sp>
        <p:nvSpPr>
          <p:cNvPr id="22" name="TextBox 21">
            <a:extLst>
              <a:ext uri="{FF2B5EF4-FFF2-40B4-BE49-F238E27FC236}">
                <a16:creationId xmlns:a16="http://schemas.microsoft.com/office/drawing/2014/main" id="{91D4D1F7-6F87-41E6-BF73-365DC424A144}"/>
              </a:ext>
            </a:extLst>
          </p:cNvPr>
          <p:cNvSpPr txBox="1"/>
          <p:nvPr/>
        </p:nvSpPr>
        <p:spPr>
          <a:xfrm>
            <a:off x="6544101" y="4339751"/>
            <a:ext cx="2403956" cy="461665"/>
          </a:xfrm>
          <a:prstGeom prst="rect">
            <a:avLst/>
          </a:prstGeom>
          <a:noFill/>
        </p:spPr>
        <p:txBody>
          <a:bodyPr wrap="square">
            <a:spAutoFit/>
          </a:bodyPr>
          <a:lstStyle/>
          <a:p>
            <a:pPr lvl="0"/>
            <a:r>
              <a:rPr lang="uk-UA" sz="1200" i="1" dirty="0">
                <a:solidFill>
                  <a:srgbClr val="6C6463"/>
                </a:solidFill>
              </a:rPr>
              <a:t>Джерело: </a:t>
            </a:r>
            <a:r>
              <a:rPr lang="en-US" sz="1200" i="1" dirty="0">
                <a:solidFill>
                  <a:srgbClr val="6C6463"/>
                </a:solidFill>
              </a:rPr>
              <a:t>http://www.nerc.gov.ua/?news=10656</a:t>
            </a:r>
            <a:endParaRPr lang="uk-UA" sz="1200" i="1" dirty="0">
              <a:solidFill>
                <a:srgbClr val="6C6463"/>
              </a:solidFill>
            </a:endParaRPr>
          </a:p>
        </p:txBody>
      </p:sp>
      <p:pic>
        <p:nvPicPr>
          <p:cNvPr id="6" name="Рисунок 5">
            <a:extLst>
              <a:ext uri="{FF2B5EF4-FFF2-40B4-BE49-F238E27FC236}">
                <a16:creationId xmlns:a16="http://schemas.microsoft.com/office/drawing/2014/main" id="{A0BD7CBD-351B-4C5C-AF0E-543A9CFB2E37}"/>
              </a:ext>
            </a:extLst>
          </p:cNvPr>
          <p:cNvPicPr>
            <a:picLocks noChangeAspect="1"/>
          </p:cNvPicPr>
          <p:nvPr/>
        </p:nvPicPr>
        <p:blipFill>
          <a:blip r:embed="rId2"/>
          <a:stretch>
            <a:fillRect/>
          </a:stretch>
        </p:blipFill>
        <p:spPr>
          <a:xfrm>
            <a:off x="250371" y="1569092"/>
            <a:ext cx="8616043" cy="2711865"/>
          </a:xfrm>
          <a:prstGeom prst="rect">
            <a:avLst/>
          </a:prstGeom>
        </p:spPr>
      </p:pic>
      <p:sp>
        <p:nvSpPr>
          <p:cNvPr id="7" name="Footer Placeholder 2">
            <a:extLst>
              <a:ext uri="{FF2B5EF4-FFF2-40B4-BE49-F238E27FC236}">
                <a16:creationId xmlns:a16="http://schemas.microsoft.com/office/drawing/2014/main" id="{E0457694-F5EF-46BE-9E76-DC6AD8C5E64C}"/>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1787872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07B9907-242B-4321-B1CD-405CC3E39649}"/>
              </a:ext>
            </a:extLst>
          </p:cNvPr>
          <p:cNvSpPr>
            <a:spLocks noGrp="1"/>
          </p:cNvSpPr>
          <p:nvPr>
            <p:ph type="dt" sz="half" idx="2"/>
          </p:nvPr>
        </p:nvSpPr>
        <p:spPr/>
        <p:txBody>
          <a:bodyPr/>
          <a:lstStyle/>
          <a:p>
            <a:fld id="{EB2C8F94-9D67-854F-8417-3B884156945E}" type="datetime1">
              <a:rPr lang="en-US" smtClean="0"/>
              <a:pPr/>
              <a:t>11/13/2020</a:t>
            </a:fld>
            <a:endParaRPr lang="en-US"/>
          </a:p>
        </p:txBody>
      </p:sp>
      <p:sp>
        <p:nvSpPr>
          <p:cNvPr id="3" name="Нижний колонтитул 2">
            <a:extLst>
              <a:ext uri="{FF2B5EF4-FFF2-40B4-BE49-F238E27FC236}">
                <a16:creationId xmlns:a16="http://schemas.microsoft.com/office/drawing/2014/main" id="{9D3F505E-E362-4567-AF3F-78162F20368A}"/>
              </a:ext>
            </a:extLst>
          </p:cNvPr>
          <p:cNvSpPr>
            <a:spLocks noGrp="1"/>
          </p:cNvSpPr>
          <p:nvPr>
            <p:ph type="ftr" sz="quarter" idx="3"/>
          </p:nvPr>
        </p:nvSpPr>
        <p:spPr>
          <a:xfrm>
            <a:off x="3124200" y="4799214"/>
            <a:ext cx="2895600" cy="276999"/>
          </a:xfrm>
        </p:spPr>
        <p:txBody>
          <a:bodyPr/>
          <a:lstStyle/>
          <a:p>
            <a:r>
              <a:rPr lang="uk-UA" dirty="0">
                <a:solidFill>
                  <a:srgbClr val="6C6463"/>
                </a:solidFill>
              </a:rPr>
              <a:t>Захист прав споживачів у сферах енергетики та комунальних послуг</a:t>
            </a:r>
            <a:br>
              <a:rPr lang="en-US" dirty="0">
                <a:solidFill>
                  <a:srgbClr val="6C6463"/>
                </a:solidFill>
              </a:rPr>
            </a:br>
            <a:endParaRPr lang="uk-UA" dirty="0">
              <a:solidFill>
                <a:srgbClr val="6C6463"/>
              </a:solidFill>
            </a:endParaRPr>
          </a:p>
        </p:txBody>
      </p:sp>
      <p:sp>
        <p:nvSpPr>
          <p:cNvPr id="4" name="Номер слайда 3">
            <a:extLst>
              <a:ext uri="{FF2B5EF4-FFF2-40B4-BE49-F238E27FC236}">
                <a16:creationId xmlns:a16="http://schemas.microsoft.com/office/drawing/2014/main" id="{D23CEE38-47EA-4283-B910-F02D081B2A39}"/>
              </a:ext>
            </a:extLst>
          </p:cNvPr>
          <p:cNvSpPr>
            <a:spLocks noGrp="1"/>
          </p:cNvSpPr>
          <p:nvPr>
            <p:ph type="sldNum" sz="quarter" idx="4"/>
          </p:nvPr>
        </p:nvSpPr>
        <p:spPr/>
        <p:txBody>
          <a:bodyPr/>
          <a:lstStyle/>
          <a:p>
            <a:fld id="{42782948-4DBE-204D-AB9E-B65E067054AE}" type="slidenum">
              <a:rPr lang="en-US" smtClean="0"/>
              <a:pPr/>
              <a:t>2</a:t>
            </a:fld>
            <a:endParaRPr lang="en-US"/>
          </a:p>
        </p:txBody>
      </p:sp>
      <p:sp>
        <p:nvSpPr>
          <p:cNvPr id="5" name="Заголовок 4">
            <a:extLst>
              <a:ext uri="{FF2B5EF4-FFF2-40B4-BE49-F238E27FC236}">
                <a16:creationId xmlns:a16="http://schemas.microsoft.com/office/drawing/2014/main" id="{E686E30F-DECD-40FB-A2B3-4FFFBBA597AE}"/>
              </a:ext>
            </a:extLst>
          </p:cNvPr>
          <p:cNvSpPr>
            <a:spLocks noGrp="1"/>
          </p:cNvSpPr>
          <p:nvPr>
            <p:ph type="ctrTitle"/>
          </p:nvPr>
        </p:nvSpPr>
        <p:spPr/>
        <p:txBody>
          <a:bodyPr/>
          <a:lstStyle/>
          <a:p>
            <a:r>
              <a:rPr lang="uk-UA" dirty="0"/>
              <a:t>Частина І. Загальна правова база</a:t>
            </a:r>
          </a:p>
        </p:txBody>
      </p:sp>
      <p:sp>
        <p:nvSpPr>
          <p:cNvPr id="6" name="Подзаголовок 5">
            <a:extLst>
              <a:ext uri="{FF2B5EF4-FFF2-40B4-BE49-F238E27FC236}">
                <a16:creationId xmlns:a16="http://schemas.microsoft.com/office/drawing/2014/main" id="{268B39BF-08A5-4304-A7B9-003408D5B8B9}"/>
              </a:ext>
            </a:extLst>
          </p:cNvPr>
          <p:cNvSpPr>
            <a:spLocks noGrp="1"/>
          </p:cNvSpPr>
          <p:nvPr>
            <p:ph type="subTitle" idx="1"/>
          </p:nvPr>
        </p:nvSpPr>
        <p:spPr/>
        <p:txBody>
          <a:bodyPr/>
          <a:lstStyle/>
          <a:p>
            <a:r>
              <a:rPr lang="uk-UA" b="1" spc="50" dirty="0">
                <a:ln w="9525" cmpd="sng">
                  <a:solidFill>
                    <a:schemeClr val="accent1"/>
                  </a:solidFill>
                  <a:prstDash val="solid"/>
                </a:ln>
                <a:solidFill>
                  <a:srgbClr val="70AD47">
                    <a:tint val="1000"/>
                  </a:srgbClr>
                </a:solidFill>
                <a:effectLst>
                  <a:glow rad="38100">
                    <a:schemeClr val="accent1">
                      <a:alpha val="40000"/>
                    </a:schemeClr>
                  </a:glow>
                </a:effectLst>
              </a:rPr>
              <a:t>Захист прав споживачів у сферах енергетики та комунальних послуг</a:t>
            </a:r>
            <a:br>
              <a:rPr lang="en-US" b="1" spc="50" dirty="0">
                <a:ln w="9525" cmpd="sng">
                  <a:solidFill>
                    <a:schemeClr val="accent1"/>
                  </a:solidFill>
                  <a:prstDash val="solid"/>
                </a:ln>
                <a:solidFill>
                  <a:srgbClr val="70AD47">
                    <a:tint val="1000"/>
                  </a:srgbClr>
                </a:solidFill>
                <a:effectLst>
                  <a:glow rad="38100">
                    <a:schemeClr val="accent1">
                      <a:alpha val="40000"/>
                    </a:schemeClr>
                  </a:glow>
                </a:effectLst>
              </a:rPr>
            </a:br>
            <a:endParaRPr lang="uk-UA" dirty="0"/>
          </a:p>
        </p:txBody>
      </p:sp>
      <p:pic>
        <p:nvPicPr>
          <p:cNvPr id="12" name="Рисунок 11" descr="Лампочка и шестеренка">
            <a:extLst>
              <a:ext uri="{FF2B5EF4-FFF2-40B4-BE49-F238E27FC236}">
                <a16:creationId xmlns:a16="http://schemas.microsoft.com/office/drawing/2014/main" id="{C8D3181B-CF9B-46E7-9B55-82F2232F118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23734" y="2354368"/>
            <a:ext cx="914400" cy="914400"/>
          </a:xfrm>
          <a:prstGeom prst="rect">
            <a:avLst/>
          </a:prstGeom>
        </p:spPr>
      </p:pic>
    </p:spTree>
    <p:extLst>
      <p:ext uri="{BB962C8B-B14F-4D97-AF65-F5344CB8AC3E}">
        <p14:creationId xmlns:p14="http://schemas.microsoft.com/office/powerpoint/2010/main" val="21305753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20</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Інформаційно-консультаційні центри (ІКЦ)</a:t>
            </a:r>
          </a:p>
        </p:txBody>
      </p:sp>
      <p:sp>
        <p:nvSpPr>
          <p:cNvPr id="22" name="TextBox 21">
            <a:extLst>
              <a:ext uri="{FF2B5EF4-FFF2-40B4-BE49-F238E27FC236}">
                <a16:creationId xmlns:a16="http://schemas.microsoft.com/office/drawing/2014/main" id="{91D4D1F7-6F87-41E6-BF73-365DC424A144}"/>
              </a:ext>
            </a:extLst>
          </p:cNvPr>
          <p:cNvSpPr txBox="1"/>
          <p:nvPr/>
        </p:nvSpPr>
        <p:spPr>
          <a:xfrm>
            <a:off x="613904" y="4288999"/>
            <a:ext cx="2895600" cy="276999"/>
          </a:xfrm>
          <a:prstGeom prst="rect">
            <a:avLst/>
          </a:prstGeom>
          <a:noFill/>
        </p:spPr>
        <p:txBody>
          <a:bodyPr wrap="square">
            <a:spAutoFit/>
          </a:bodyPr>
          <a:lstStyle/>
          <a:p>
            <a:r>
              <a:rPr lang="ru-RU" sz="1200" i="1" dirty="0">
                <a:solidFill>
                  <a:srgbClr val="6C6463"/>
                </a:solidFill>
              </a:rPr>
              <a:t>Постанова НКРЕ № 299 </a:t>
            </a:r>
            <a:r>
              <a:rPr lang="uk-UA" sz="1200" i="1" dirty="0">
                <a:solidFill>
                  <a:srgbClr val="6C6463"/>
                </a:solidFill>
              </a:rPr>
              <a:t>від</a:t>
            </a:r>
            <a:r>
              <a:rPr lang="ru-RU" sz="1200" i="1" dirty="0">
                <a:solidFill>
                  <a:srgbClr val="6C6463"/>
                </a:solidFill>
              </a:rPr>
              <a:t> 12.03.2009</a:t>
            </a:r>
            <a:endParaRPr lang="uk-UA" sz="1200" i="1" dirty="0">
              <a:solidFill>
                <a:srgbClr val="6C6463"/>
              </a:solidFill>
            </a:endParaRPr>
          </a:p>
        </p:txBody>
      </p:sp>
      <p:sp>
        <p:nvSpPr>
          <p:cNvPr id="11" name="TextBox 10">
            <a:extLst>
              <a:ext uri="{FF2B5EF4-FFF2-40B4-BE49-F238E27FC236}">
                <a16:creationId xmlns:a16="http://schemas.microsoft.com/office/drawing/2014/main" id="{439786E5-4C5A-41F9-9B33-98C65EEC5E0F}"/>
              </a:ext>
            </a:extLst>
          </p:cNvPr>
          <p:cNvSpPr txBox="1"/>
          <p:nvPr/>
        </p:nvSpPr>
        <p:spPr>
          <a:xfrm>
            <a:off x="382139" y="1399783"/>
            <a:ext cx="8379722" cy="2704131"/>
          </a:xfrm>
          <a:prstGeom prst="rect">
            <a:avLst/>
          </a:prstGeom>
        </p:spPr>
        <p:txBody>
          <a:bodyPr vert="horz" lIns="91440" tIns="45720" rIns="91440" bIns="45720" numCol="2" rtlCol="0">
            <a:noAutofit/>
          </a:bodyPr>
          <a:lstStyle>
            <a:lvl1pPr marR="0" indent="0" fontAlgn="auto">
              <a:lnSpc>
                <a:spcPct val="100000"/>
              </a:lnSpc>
              <a:spcBef>
                <a:spcPts val="0"/>
              </a:spcBef>
              <a:spcAft>
                <a:spcPts val="800"/>
              </a:spcAft>
              <a:buClrTx/>
              <a:buSzTx/>
              <a:buFont typeface="Arial"/>
              <a:buNone/>
              <a:tabLst/>
              <a:defRPr sz="1600" b="0" i="0">
                <a:solidFill>
                  <a:srgbClr val="0067B9"/>
                </a:solidFill>
                <a:latin typeface="Gill Sans MT"/>
                <a:ea typeface="+mj-ea"/>
                <a:cs typeface="Gill Sans MT"/>
              </a:defRPr>
            </a:lvl1pPr>
            <a:lvl2pPr marL="684213" indent="-230188">
              <a:spcBef>
                <a:spcPts val="0"/>
              </a:spcBef>
              <a:spcAft>
                <a:spcPts val="800"/>
              </a:spcAft>
              <a:buFont typeface="Arial"/>
              <a:buChar char="–"/>
              <a:defRPr sz="1600" b="0" i="0">
                <a:solidFill>
                  <a:srgbClr val="6C6463"/>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marL="250825">
              <a:lnSpc>
                <a:spcPct val="90000"/>
              </a:lnSpc>
            </a:pPr>
            <a:r>
              <a:rPr lang="ru-RU" sz="1400" dirty="0">
                <a:solidFill>
                  <a:srgbClr val="0067B9"/>
                </a:solidFill>
                <a:ea typeface="+mj-ea"/>
              </a:rPr>
              <a:t>Статус ІКЦ:</a:t>
            </a:r>
          </a:p>
          <a:p>
            <a:pPr marL="536575" indent="-285750">
              <a:lnSpc>
                <a:spcPct val="90000"/>
              </a:lnSpc>
              <a:buFont typeface="Wingdings" panose="05000000000000000000" pitchFamily="2" charset="2"/>
              <a:buChar char="q"/>
            </a:pPr>
            <a:r>
              <a:rPr lang="uk-UA" sz="1400" b="1" dirty="0">
                <a:solidFill>
                  <a:srgbClr val="6C6463"/>
                </a:solidFill>
                <a:ea typeface="+mn-ea"/>
              </a:rPr>
              <a:t>Постійно діюча комісія</a:t>
            </a:r>
            <a:r>
              <a:rPr lang="uk-UA" sz="1400" dirty="0">
                <a:solidFill>
                  <a:srgbClr val="6C6463"/>
                </a:solidFill>
                <a:ea typeface="+mn-ea"/>
              </a:rPr>
              <a:t> у складі представників обленерго</a:t>
            </a:r>
            <a:r>
              <a:rPr lang="en-US" sz="1400" dirty="0">
                <a:solidFill>
                  <a:srgbClr val="6C6463"/>
                </a:solidFill>
                <a:ea typeface="+mn-ea"/>
              </a:rPr>
              <a:t>*</a:t>
            </a:r>
            <a:r>
              <a:rPr lang="uk-UA" sz="1400" dirty="0">
                <a:solidFill>
                  <a:srgbClr val="6C6463"/>
                </a:solidFill>
                <a:ea typeface="+mn-ea"/>
              </a:rPr>
              <a:t>, НКРЕКП та Держінспекції з енергетичного нагляду, АМК. </a:t>
            </a:r>
          </a:p>
          <a:p>
            <a:pPr marL="536575" indent="-285750">
              <a:lnSpc>
                <a:spcPct val="90000"/>
              </a:lnSpc>
              <a:buFont typeface="Wingdings" panose="05000000000000000000" pitchFamily="2" charset="2"/>
              <a:buChar char="q"/>
            </a:pPr>
            <a:r>
              <a:rPr lang="uk-UA" sz="1400" dirty="0">
                <a:solidFill>
                  <a:srgbClr val="6C6463"/>
                </a:solidFill>
                <a:ea typeface="+mn-ea"/>
              </a:rPr>
              <a:t>Створена при кожному обленерго*.</a:t>
            </a:r>
          </a:p>
          <a:p>
            <a:pPr marL="250825">
              <a:lnSpc>
                <a:spcPct val="90000"/>
              </a:lnSpc>
            </a:pPr>
            <a:r>
              <a:rPr lang="uk-UA" sz="1400" dirty="0"/>
              <a:t>Мета діяльності: </a:t>
            </a:r>
          </a:p>
          <a:p>
            <a:pPr marL="250825">
              <a:lnSpc>
                <a:spcPct val="90000"/>
              </a:lnSpc>
            </a:pPr>
            <a:r>
              <a:rPr lang="ru-RU" sz="1400" b="1" dirty="0">
                <a:solidFill>
                  <a:srgbClr val="6C6463"/>
                </a:solidFill>
                <a:ea typeface="+mn-ea"/>
              </a:rPr>
              <a:t>ІКЦ є </a:t>
            </a:r>
            <a:r>
              <a:rPr lang="uk-UA" sz="1400" b="1" dirty="0">
                <a:solidFill>
                  <a:srgbClr val="6C6463"/>
                </a:solidFill>
                <a:ea typeface="+mn-ea"/>
              </a:rPr>
              <a:t>загальнодоступним</a:t>
            </a:r>
            <a:r>
              <a:rPr lang="ru-RU" sz="1400" b="1" dirty="0">
                <a:solidFill>
                  <a:srgbClr val="6C6463"/>
                </a:solidFill>
                <a:ea typeface="+mn-ea"/>
              </a:rPr>
              <a:t> центром для </a:t>
            </a:r>
            <a:r>
              <a:rPr lang="uk-UA" sz="1400" b="1" dirty="0">
                <a:solidFill>
                  <a:srgbClr val="6C6463"/>
                </a:solidFill>
                <a:ea typeface="+mn-ea"/>
              </a:rPr>
              <a:t>споживачів</a:t>
            </a:r>
            <a:r>
              <a:rPr lang="ru-RU" sz="1400" b="1" dirty="0">
                <a:solidFill>
                  <a:srgbClr val="6C6463"/>
                </a:solidFill>
                <a:ea typeface="+mn-ea"/>
              </a:rPr>
              <a:t> е</a:t>
            </a:r>
            <a:r>
              <a:rPr lang="uk-UA" sz="1400" b="1" dirty="0">
                <a:solidFill>
                  <a:srgbClr val="6C6463"/>
                </a:solidFill>
                <a:ea typeface="+mn-ea"/>
              </a:rPr>
              <a:t>лектричної енергії</a:t>
            </a:r>
            <a:r>
              <a:rPr lang="uk-UA" sz="1400" dirty="0">
                <a:solidFill>
                  <a:srgbClr val="6C6463"/>
                </a:solidFill>
                <a:ea typeface="+mn-ea"/>
              </a:rPr>
              <a:t>, що звернулися за консультацією, отриманням інформації або для розв'язання суперечних питань, які виникли між Учасником ринку* та заявниками</a:t>
            </a:r>
            <a:r>
              <a:rPr lang="ru-RU" sz="1400" dirty="0">
                <a:solidFill>
                  <a:srgbClr val="6C6463"/>
                </a:solidFill>
                <a:ea typeface="+mn-ea"/>
              </a:rPr>
              <a:t>. </a:t>
            </a:r>
          </a:p>
          <a:p>
            <a:pPr marL="250825">
              <a:lnSpc>
                <a:spcPct val="90000"/>
              </a:lnSpc>
            </a:pPr>
            <a:r>
              <a:rPr lang="uk-UA" sz="1400" dirty="0"/>
              <a:t>Основні завдання:</a:t>
            </a:r>
          </a:p>
          <a:p>
            <a:pPr marL="536575" lvl="1" indent="-285750">
              <a:lnSpc>
                <a:spcPct val="90000"/>
              </a:lnSpc>
              <a:buFont typeface="Wingdings" panose="05000000000000000000" pitchFamily="2" charset="2"/>
              <a:buChar char="q"/>
            </a:pPr>
            <a:r>
              <a:rPr lang="uk-UA" sz="1400" b="1" dirty="0"/>
              <a:t>Розв’язання суперечностей </a:t>
            </a:r>
            <a:r>
              <a:rPr lang="uk-UA" sz="1400" dirty="0"/>
              <a:t>щодо електропостачання, приєднання до електромереж, розрахунків за електроенергію </a:t>
            </a:r>
            <a:r>
              <a:rPr lang="uk-UA" sz="1400" dirty="0">
                <a:ea typeface="Roboto" pitchFamily="2" charset="0"/>
              </a:rPr>
              <a:t>тощо.</a:t>
            </a:r>
          </a:p>
          <a:p>
            <a:pPr marL="536575" lvl="1" indent="-285750">
              <a:lnSpc>
                <a:spcPct val="90000"/>
              </a:lnSpc>
              <a:buFont typeface="Wingdings" panose="05000000000000000000" pitchFamily="2" charset="2"/>
              <a:buChar char="q"/>
            </a:pPr>
            <a:r>
              <a:rPr lang="uk-UA" sz="1400" b="1" dirty="0"/>
              <a:t>Безкоштовні консультації </a:t>
            </a:r>
            <a:r>
              <a:rPr lang="uk-UA" sz="1400" dirty="0"/>
              <a:t>з питань якості електричної енергії, послуг, пов’язаних з її постачанням, цін (тарифів) та ін.</a:t>
            </a:r>
          </a:p>
          <a:p>
            <a:pPr marL="536575" lvl="1" indent="-285750">
              <a:lnSpc>
                <a:spcPct val="90000"/>
              </a:lnSpc>
              <a:buFont typeface="Wingdings" panose="05000000000000000000" pitchFamily="2" charset="2"/>
              <a:buChar char="q"/>
            </a:pPr>
            <a:endParaRPr lang="uk-UA" sz="1400" dirty="0">
              <a:ea typeface="Roboto" pitchFamily="2" charset="0"/>
            </a:endParaRPr>
          </a:p>
          <a:p>
            <a:pPr marL="250825">
              <a:lnSpc>
                <a:spcPct val="90000"/>
              </a:lnSpc>
            </a:pPr>
            <a:endParaRPr lang="uk-UA" sz="1400" dirty="0"/>
          </a:p>
        </p:txBody>
      </p:sp>
      <p:sp>
        <p:nvSpPr>
          <p:cNvPr id="9" name="TextBox 8">
            <a:extLst>
              <a:ext uri="{FF2B5EF4-FFF2-40B4-BE49-F238E27FC236}">
                <a16:creationId xmlns:a16="http://schemas.microsoft.com/office/drawing/2014/main" id="{F77C8C08-1CF4-458A-95F8-6771A28D5D58}"/>
              </a:ext>
            </a:extLst>
          </p:cNvPr>
          <p:cNvSpPr txBox="1"/>
          <p:nvPr/>
        </p:nvSpPr>
        <p:spPr>
          <a:xfrm>
            <a:off x="4875591" y="3320323"/>
            <a:ext cx="3964818" cy="1384995"/>
          </a:xfrm>
          <a:prstGeom prst="rect">
            <a:avLst/>
          </a:prstGeom>
          <a:solidFill>
            <a:srgbClr val="CFCDC9"/>
          </a:solidFill>
        </p:spPr>
        <p:txBody>
          <a:bodyPr wrap="square">
            <a:spAutoFit/>
          </a:bodyPr>
          <a:lstStyle/>
          <a:p>
            <a:r>
              <a:rPr lang="uk-UA" sz="1200" i="1" dirty="0">
                <a:solidFill>
                  <a:srgbClr val="6C6463"/>
                </a:solidFill>
              </a:rPr>
              <a:t>* Згідно з ЗУ «Про ринок електричної енергії» обленерго виконує функції оператора систем розподілу (ОСР), що здійснює розподіл електричної енергії, обслуговує мережі та приєднує нових споживачів до мереж. Постачання здійснюють компанії, що отримали ліцензію на постачання електричної енергії споживачу. ОСР та постачальники є учасниками ринку електричної енергії.</a:t>
            </a:r>
          </a:p>
        </p:txBody>
      </p:sp>
      <p:pic>
        <p:nvPicPr>
          <p:cNvPr id="12" name="Рисунок 11" descr="Комментарий &quot;Важно&quot;">
            <a:extLst>
              <a:ext uri="{FF2B5EF4-FFF2-40B4-BE49-F238E27FC236}">
                <a16:creationId xmlns:a16="http://schemas.microsoft.com/office/drawing/2014/main" id="{3B425270-B86A-430B-940A-D83063747E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9844" y="3065127"/>
            <a:ext cx="374118" cy="374118"/>
          </a:xfrm>
          <a:prstGeom prst="rect">
            <a:avLst/>
          </a:prstGeom>
        </p:spPr>
      </p:pic>
      <p:sp>
        <p:nvSpPr>
          <p:cNvPr id="6" name="Footer Placeholder 2">
            <a:extLst>
              <a:ext uri="{FF2B5EF4-FFF2-40B4-BE49-F238E27FC236}">
                <a16:creationId xmlns:a16="http://schemas.microsoft.com/office/drawing/2014/main" id="{944A4035-C095-44AC-A6B9-B846231EA3F9}"/>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234376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21</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Подання скарги до ІКЦ</a:t>
            </a:r>
          </a:p>
        </p:txBody>
      </p:sp>
      <p:sp>
        <p:nvSpPr>
          <p:cNvPr id="13" name="TextBox 12">
            <a:extLst>
              <a:ext uri="{FF2B5EF4-FFF2-40B4-BE49-F238E27FC236}">
                <a16:creationId xmlns:a16="http://schemas.microsoft.com/office/drawing/2014/main" id="{8A76CFD0-3E0B-4081-B8EF-9465DD7F258C}"/>
              </a:ext>
            </a:extLst>
          </p:cNvPr>
          <p:cNvSpPr txBox="1"/>
          <p:nvPr/>
        </p:nvSpPr>
        <p:spPr>
          <a:xfrm>
            <a:off x="489856" y="1447818"/>
            <a:ext cx="8240487" cy="2352439"/>
          </a:xfrm>
          <a:prstGeom prst="rect">
            <a:avLst/>
          </a:prstGeom>
          <a:noFill/>
        </p:spPr>
        <p:txBody>
          <a:bodyPr wrap="square">
            <a:spAutoFit/>
          </a:bodyPr>
          <a:lstStyle/>
          <a:p>
            <a:pPr marL="250825">
              <a:lnSpc>
                <a:spcPct val="90000"/>
              </a:lnSpc>
            </a:pPr>
            <a:r>
              <a:rPr lang="uk-UA" sz="1600" dirty="0">
                <a:solidFill>
                  <a:srgbClr val="0067B9"/>
                </a:solidFill>
                <a:ea typeface="+mj-ea"/>
              </a:rPr>
              <a:t>Основні вимоги:</a:t>
            </a:r>
          </a:p>
          <a:p>
            <a:pPr marL="536575" indent="-285750">
              <a:lnSpc>
                <a:spcPct val="90000"/>
              </a:lnSpc>
              <a:spcBef>
                <a:spcPts val="600"/>
              </a:spcBef>
              <a:spcAft>
                <a:spcPts val="800"/>
              </a:spcAft>
              <a:buFont typeface="Wingdings" panose="05000000000000000000" pitchFamily="2" charset="2"/>
              <a:buChar char="q"/>
            </a:pPr>
            <a:r>
              <a:rPr lang="uk-UA" sz="1600" dirty="0">
                <a:solidFill>
                  <a:srgbClr val="6C6463"/>
                </a:solidFill>
              </a:rPr>
              <a:t>Оформлюється </a:t>
            </a:r>
            <a:r>
              <a:rPr lang="uk-UA" sz="1600" b="1" dirty="0">
                <a:solidFill>
                  <a:srgbClr val="6C6463"/>
                </a:solidFill>
              </a:rPr>
              <a:t>в дозвільній формі</a:t>
            </a:r>
          </a:p>
          <a:p>
            <a:pPr marL="536575" indent="-285750">
              <a:lnSpc>
                <a:spcPct val="90000"/>
              </a:lnSpc>
              <a:spcAft>
                <a:spcPts val="800"/>
              </a:spcAft>
              <a:buFont typeface="Wingdings" panose="05000000000000000000" pitchFamily="2" charset="2"/>
              <a:buChar char="q"/>
            </a:pPr>
            <a:r>
              <a:rPr lang="uk-UA" sz="1600" dirty="0">
                <a:solidFill>
                  <a:srgbClr val="6C6463"/>
                </a:solidFill>
              </a:rPr>
              <a:t>Містить </a:t>
            </a:r>
            <a:r>
              <a:rPr lang="uk-UA" sz="1600" b="1" dirty="0">
                <a:solidFill>
                  <a:srgbClr val="6C6463"/>
                </a:solidFill>
              </a:rPr>
              <a:t>суть проблеми та копії доказових матеріалів </a:t>
            </a:r>
            <a:r>
              <a:rPr lang="uk-UA" sz="1600" dirty="0">
                <a:solidFill>
                  <a:srgbClr val="6C6463"/>
                </a:solidFill>
              </a:rPr>
              <a:t>(листування, договори, рахунки тощо)</a:t>
            </a:r>
          </a:p>
          <a:p>
            <a:pPr marL="536575" indent="-285750">
              <a:lnSpc>
                <a:spcPct val="90000"/>
              </a:lnSpc>
              <a:spcAft>
                <a:spcPts val="800"/>
              </a:spcAft>
              <a:buFont typeface="Wingdings" panose="05000000000000000000" pitchFamily="2" charset="2"/>
              <a:buChar char="q"/>
            </a:pPr>
            <a:r>
              <a:rPr lang="uk-UA" sz="1600" b="1" dirty="0">
                <a:solidFill>
                  <a:srgbClr val="6C6463"/>
                </a:solidFill>
              </a:rPr>
              <a:t>Реєструється</a:t>
            </a:r>
            <a:r>
              <a:rPr lang="uk-UA" sz="1600" dirty="0">
                <a:solidFill>
                  <a:srgbClr val="6C6463"/>
                </a:solidFill>
              </a:rPr>
              <a:t> з присвоєнням вхідного номеру справі</a:t>
            </a:r>
          </a:p>
          <a:p>
            <a:pPr marL="536575" indent="-285750">
              <a:lnSpc>
                <a:spcPct val="90000"/>
              </a:lnSpc>
              <a:spcAft>
                <a:spcPts val="800"/>
              </a:spcAft>
              <a:buFont typeface="Wingdings" panose="05000000000000000000" pitchFamily="2" charset="2"/>
              <a:buChar char="q"/>
            </a:pPr>
            <a:r>
              <a:rPr lang="uk-UA" sz="1600" b="1" dirty="0">
                <a:solidFill>
                  <a:srgbClr val="6C6463"/>
                </a:solidFill>
              </a:rPr>
              <a:t>Рекомендовано</a:t>
            </a:r>
            <a:r>
              <a:rPr lang="uk-UA" sz="1600" dirty="0">
                <a:solidFill>
                  <a:srgbClr val="6C6463"/>
                </a:solidFill>
              </a:rPr>
              <a:t> подавати копію до територіального представництва НКРЕКП*</a:t>
            </a:r>
          </a:p>
          <a:p>
            <a:pPr marL="536575" indent="-285750">
              <a:lnSpc>
                <a:spcPct val="90000"/>
              </a:lnSpc>
              <a:spcAft>
                <a:spcPts val="800"/>
              </a:spcAft>
              <a:buFont typeface="Wingdings" panose="05000000000000000000" pitchFamily="2" charset="2"/>
              <a:buChar char="q"/>
            </a:pPr>
            <a:r>
              <a:rPr lang="uk-UA" sz="1600" dirty="0">
                <a:solidFill>
                  <a:srgbClr val="6C6463"/>
                </a:solidFill>
              </a:rPr>
              <a:t>Звернення </a:t>
            </a:r>
            <a:r>
              <a:rPr lang="uk-UA" sz="1600" b="1" dirty="0">
                <a:solidFill>
                  <a:srgbClr val="6C6463"/>
                </a:solidFill>
              </a:rPr>
              <a:t>до Держенергонагляду </a:t>
            </a:r>
            <a:r>
              <a:rPr lang="uk-UA" sz="1600" dirty="0">
                <a:solidFill>
                  <a:srgbClr val="6C6463"/>
                </a:solidFill>
              </a:rPr>
              <a:t>– при суперечностях </a:t>
            </a:r>
            <a:r>
              <a:rPr lang="uk-UA" sz="1600" b="1" dirty="0">
                <a:solidFill>
                  <a:srgbClr val="6C6463"/>
                </a:solidFill>
              </a:rPr>
              <a:t>з технічних питань </a:t>
            </a:r>
            <a:r>
              <a:rPr lang="uk-UA" sz="1600" dirty="0">
                <a:solidFill>
                  <a:srgbClr val="6C6463"/>
                </a:solidFill>
              </a:rPr>
              <a:t>(експлуатація мереж, якості електроенергії, схем приєднання та ін.)</a:t>
            </a:r>
          </a:p>
        </p:txBody>
      </p:sp>
      <p:sp>
        <p:nvSpPr>
          <p:cNvPr id="7" name="TextBox 6">
            <a:extLst>
              <a:ext uri="{FF2B5EF4-FFF2-40B4-BE49-F238E27FC236}">
                <a16:creationId xmlns:a16="http://schemas.microsoft.com/office/drawing/2014/main" id="{A9C9CA81-F0D0-409E-BCC0-7457DA77A285}"/>
              </a:ext>
            </a:extLst>
          </p:cNvPr>
          <p:cNvSpPr txBox="1"/>
          <p:nvPr/>
        </p:nvSpPr>
        <p:spPr>
          <a:xfrm>
            <a:off x="882462" y="3952390"/>
            <a:ext cx="7758793" cy="276999"/>
          </a:xfrm>
          <a:prstGeom prst="rect">
            <a:avLst/>
          </a:prstGeom>
          <a:solidFill>
            <a:srgbClr val="CFCDC9"/>
          </a:solidFill>
        </p:spPr>
        <p:txBody>
          <a:bodyPr wrap="square" rtlCol="0">
            <a:spAutoFit/>
          </a:bodyPr>
          <a:lstStyle/>
          <a:p>
            <a:r>
              <a:rPr lang="uk-UA" sz="1200" i="1" dirty="0">
                <a:solidFill>
                  <a:srgbClr val="6C6463"/>
                </a:solidFill>
              </a:rPr>
              <a:t>*</a:t>
            </a:r>
            <a:r>
              <a:rPr lang="uk-UA" sz="1200" b="1" i="1" dirty="0">
                <a:solidFill>
                  <a:srgbClr val="6C6463"/>
                </a:solidFill>
              </a:rPr>
              <a:t>Знайдіть представництво НКРЕКП</a:t>
            </a:r>
            <a:r>
              <a:rPr lang="uk-UA" sz="1200" i="1" dirty="0">
                <a:solidFill>
                  <a:srgbClr val="6C6463"/>
                </a:solidFill>
              </a:rPr>
              <a:t> на території своєї ОТГ на веб-сайті: </a:t>
            </a:r>
            <a:r>
              <a:rPr lang="en-US" sz="1200" b="1" i="1" dirty="0">
                <a:solidFill>
                  <a:srgbClr val="6C6463"/>
                </a:solidFill>
              </a:rPr>
              <a:t>http://www.nerc.gov.ua/?id=24042</a:t>
            </a:r>
            <a:endParaRPr lang="uk-UA" sz="1200" b="1" i="1" dirty="0">
              <a:solidFill>
                <a:srgbClr val="6C6463"/>
              </a:solidFill>
            </a:endParaRPr>
          </a:p>
        </p:txBody>
      </p:sp>
      <p:pic>
        <p:nvPicPr>
          <p:cNvPr id="8" name="Рисунок 7" descr="Комментарий &quot;Важно&quot;">
            <a:extLst>
              <a:ext uri="{FF2B5EF4-FFF2-40B4-BE49-F238E27FC236}">
                <a16:creationId xmlns:a16="http://schemas.microsoft.com/office/drawing/2014/main" id="{CBD4F87C-B10F-4DFC-AB8E-A78C3073183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8761" y="3701216"/>
            <a:ext cx="374118" cy="374118"/>
          </a:xfrm>
          <a:prstGeom prst="rect">
            <a:avLst/>
          </a:prstGeom>
        </p:spPr>
      </p:pic>
      <p:sp>
        <p:nvSpPr>
          <p:cNvPr id="16" name="TextBox 15">
            <a:extLst>
              <a:ext uri="{FF2B5EF4-FFF2-40B4-BE49-F238E27FC236}">
                <a16:creationId xmlns:a16="http://schemas.microsoft.com/office/drawing/2014/main" id="{413068B0-DDFF-4FC9-B5FC-4ED410BBD1CB}"/>
              </a:ext>
            </a:extLst>
          </p:cNvPr>
          <p:cNvSpPr txBox="1"/>
          <p:nvPr/>
        </p:nvSpPr>
        <p:spPr>
          <a:xfrm>
            <a:off x="4036610" y="4356786"/>
            <a:ext cx="5016312" cy="461665"/>
          </a:xfrm>
          <a:prstGeom prst="rect">
            <a:avLst/>
          </a:prstGeom>
          <a:noFill/>
        </p:spPr>
        <p:txBody>
          <a:bodyPr wrap="square">
            <a:spAutoFit/>
          </a:bodyPr>
          <a:lstStyle/>
          <a:p>
            <a:r>
              <a:rPr lang="uk-UA" sz="1200" i="1" dirty="0">
                <a:solidFill>
                  <a:srgbClr val="6C6463"/>
                </a:solidFill>
              </a:rPr>
              <a:t>Порядок розгляду звернень, скарг, претензій та актів про порушення, розділ VIII Правил роздрібного ринку електричної енергії</a:t>
            </a:r>
          </a:p>
        </p:txBody>
      </p:sp>
      <p:sp>
        <p:nvSpPr>
          <p:cNvPr id="6" name="Footer Placeholder 2">
            <a:extLst>
              <a:ext uri="{FF2B5EF4-FFF2-40B4-BE49-F238E27FC236}">
                <a16:creationId xmlns:a16="http://schemas.microsoft.com/office/drawing/2014/main" id="{1D9F0175-BEE0-4A73-A3A2-1820EA68B052}"/>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13644106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22</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Підготовка до розгляду скарги через ІКЦ</a:t>
            </a:r>
          </a:p>
        </p:txBody>
      </p:sp>
      <p:sp>
        <p:nvSpPr>
          <p:cNvPr id="11" name="TextBox 10">
            <a:extLst>
              <a:ext uri="{FF2B5EF4-FFF2-40B4-BE49-F238E27FC236}">
                <a16:creationId xmlns:a16="http://schemas.microsoft.com/office/drawing/2014/main" id="{439786E5-4C5A-41F9-9B33-98C65EEC5E0F}"/>
              </a:ext>
            </a:extLst>
          </p:cNvPr>
          <p:cNvSpPr txBox="1"/>
          <p:nvPr/>
        </p:nvSpPr>
        <p:spPr>
          <a:xfrm>
            <a:off x="382139" y="1399783"/>
            <a:ext cx="8379722" cy="2704131"/>
          </a:xfrm>
          <a:prstGeom prst="rect">
            <a:avLst/>
          </a:prstGeom>
        </p:spPr>
        <p:txBody>
          <a:bodyPr vert="horz" lIns="91440" tIns="45720" rIns="91440" bIns="45720" numCol="2" rtlCol="0">
            <a:noAutofit/>
          </a:bodyPr>
          <a:lstStyle>
            <a:lvl1pPr marR="0" indent="0" fontAlgn="auto">
              <a:lnSpc>
                <a:spcPct val="100000"/>
              </a:lnSpc>
              <a:spcBef>
                <a:spcPts val="0"/>
              </a:spcBef>
              <a:spcAft>
                <a:spcPts val="800"/>
              </a:spcAft>
              <a:buClrTx/>
              <a:buSzTx/>
              <a:buFont typeface="Arial"/>
              <a:buNone/>
              <a:tabLst/>
              <a:defRPr sz="1600" b="0" i="0">
                <a:solidFill>
                  <a:srgbClr val="0067B9"/>
                </a:solidFill>
                <a:latin typeface="Gill Sans MT"/>
                <a:ea typeface="+mj-ea"/>
                <a:cs typeface="Gill Sans MT"/>
              </a:defRPr>
            </a:lvl1pPr>
            <a:lvl2pPr marL="684213" indent="-230188">
              <a:spcBef>
                <a:spcPts val="0"/>
              </a:spcBef>
              <a:spcAft>
                <a:spcPts val="800"/>
              </a:spcAft>
              <a:buFont typeface="Arial"/>
              <a:buChar char="–"/>
              <a:defRPr sz="1600" b="0" i="0">
                <a:solidFill>
                  <a:srgbClr val="6C6463"/>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marL="250825">
              <a:lnSpc>
                <a:spcPct val="90000"/>
              </a:lnSpc>
            </a:pPr>
            <a:endParaRPr lang="uk-UA" sz="1400" dirty="0"/>
          </a:p>
        </p:txBody>
      </p:sp>
      <p:graphicFrame>
        <p:nvGraphicFramePr>
          <p:cNvPr id="7" name="Схема 6">
            <a:extLst>
              <a:ext uri="{FF2B5EF4-FFF2-40B4-BE49-F238E27FC236}">
                <a16:creationId xmlns:a16="http://schemas.microsoft.com/office/drawing/2014/main" id="{14A034B3-3BFF-483E-9BFB-5445E47DAF33}"/>
              </a:ext>
            </a:extLst>
          </p:cNvPr>
          <p:cNvGraphicFramePr/>
          <p:nvPr>
            <p:extLst>
              <p:ext uri="{D42A27DB-BD31-4B8C-83A1-F6EECF244321}">
                <p14:modId xmlns:p14="http://schemas.microsoft.com/office/powerpoint/2010/main" val="2380712140"/>
              </p:ext>
            </p:extLst>
          </p:nvPr>
        </p:nvGraphicFramePr>
        <p:xfrm>
          <a:off x="685800" y="1296987"/>
          <a:ext cx="777240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4" name="Рисунок 23" descr="Бумага для заметок">
            <a:extLst>
              <a:ext uri="{FF2B5EF4-FFF2-40B4-BE49-F238E27FC236}">
                <a16:creationId xmlns:a16="http://schemas.microsoft.com/office/drawing/2014/main" id="{1DC9508E-BF3A-4BD9-8086-AE0B6927080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66743" y="2434751"/>
            <a:ext cx="914400" cy="914400"/>
          </a:xfrm>
          <a:prstGeom prst="rect">
            <a:avLst/>
          </a:prstGeom>
        </p:spPr>
      </p:pic>
      <p:pic>
        <p:nvPicPr>
          <p:cNvPr id="26" name="Рисунок 25" descr="Ежедневник">
            <a:extLst>
              <a:ext uri="{FF2B5EF4-FFF2-40B4-BE49-F238E27FC236}">
                <a16:creationId xmlns:a16="http://schemas.microsoft.com/office/drawing/2014/main" id="{24302D12-7983-4B2C-91E1-5E846D95E51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363786" y="2410982"/>
            <a:ext cx="914400" cy="914400"/>
          </a:xfrm>
          <a:prstGeom prst="rect">
            <a:avLst/>
          </a:prstGeom>
        </p:spPr>
      </p:pic>
      <p:sp>
        <p:nvSpPr>
          <p:cNvPr id="6" name="Footer Placeholder 2">
            <a:extLst>
              <a:ext uri="{FF2B5EF4-FFF2-40B4-BE49-F238E27FC236}">
                <a16:creationId xmlns:a16="http://schemas.microsoft.com/office/drawing/2014/main" id="{98CFA98A-20D6-485D-95E5-8FAD3EF9AD6E}"/>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41175780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23</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Розгляд скарги на засіданні ІКЦ</a:t>
            </a:r>
          </a:p>
        </p:txBody>
      </p:sp>
      <p:sp>
        <p:nvSpPr>
          <p:cNvPr id="11" name="TextBox 10">
            <a:extLst>
              <a:ext uri="{FF2B5EF4-FFF2-40B4-BE49-F238E27FC236}">
                <a16:creationId xmlns:a16="http://schemas.microsoft.com/office/drawing/2014/main" id="{439786E5-4C5A-41F9-9B33-98C65EEC5E0F}"/>
              </a:ext>
            </a:extLst>
          </p:cNvPr>
          <p:cNvSpPr txBox="1"/>
          <p:nvPr/>
        </p:nvSpPr>
        <p:spPr>
          <a:xfrm>
            <a:off x="382139" y="1399783"/>
            <a:ext cx="8379722" cy="2704131"/>
          </a:xfrm>
          <a:prstGeom prst="rect">
            <a:avLst/>
          </a:prstGeom>
        </p:spPr>
        <p:txBody>
          <a:bodyPr vert="horz" lIns="91440" tIns="45720" rIns="91440" bIns="45720" numCol="2" rtlCol="0">
            <a:noAutofit/>
          </a:bodyPr>
          <a:lstStyle>
            <a:lvl1pPr marR="0" indent="0" fontAlgn="auto">
              <a:lnSpc>
                <a:spcPct val="100000"/>
              </a:lnSpc>
              <a:spcBef>
                <a:spcPts val="0"/>
              </a:spcBef>
              <a:spcAft>
                <a:spcPts val="800"/>
              </a:spcAft>
              <a:buClrTx/>
              <a:buSzTx/>
              <a:buFont typeface="Arial"/>
              <a:buNone/>
              <a:tabLst/>
              <a:defRPr sz="1600" b="0" i="0">
                <a:solidFill>
                  <a:srgbClr val="0067B9"/>
                </a:solidFill>
                <a:latin typeface="Gill Sans MT"/>
                <a:ea typeface="+mj-ea"/>
                <a:cs typeface="Gill Sans MT"/>
              </a:defRPr>
            </a:lvl1pPr>
            <a:lvl2pPr marL="684213" indent="-230188">
              <a:spcBef>
                <a:spcPts val="0"/>
              </a:spcBef>
              <a:spcAft>
                <a:spcPts val="800"/>
              </a:spcAft>
              <a:buFont typeface="Arial"/>
              <a:buChar char="–"/>
              <a:defRPr sz="1600" b="0" i="0">
                <a:solidFill>
                  <a:srgbClr val="6C6463"/>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marL="250825">
              <a:lnSpc>
                <a:spcPct val="90000"/>
              </a:lnSpc>
            </a:pPr>
            <a:endParaRPr lang="uk-UA" sz="1400" dirty="0"/>
          </a:p>
        </p:txBody>
      </p:sp>
      <p:graphicFrame>
        <p:nvGraphicFramePr>
          <p:cNvPr id="8" name="Схема 7">
            <a:extLst>
              <a:ext uri="{FF2B5EF4-FFF2-40B4-BE49-F238E27FC236}">
                <a16:creationId xmlns:a16="http://schemas.microsoft.com/office/drawing/2014/main" id="{FB536B9D-E0BD-4BC3-A6D7-AF4D86AE7B73}"/>
              </a:ext>
            </a:extLst>
          </p:cNvPr>
          <p:cNvGraphicFramePr/>
          <p:nvPr>
            <p:extLst>
              <p:ext uri="{D42A27DB-BD31-4B8C-83A1-F6EECF244321}">
                <p14:modId xmlns:p14="http://schemas.microsoft.com/office/powerpoint/2010/main" val="3969099118"/>
              </p:ext>
            </p:extLst>
          </p:nvPr>
        </p:nvGraphicFramePr>
        <p:xfrm>
          <a:off x="489856" y="1190908"/>
          <a:ext cx="8240487" cy="3121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ECB9C477-BE0F-4D79-BFB0-80C4AEE3CBF3}"/>
              </a:ext>
            </a:extLst>
          </p:cNvPr>
          <p:cNvSpPr txBox="1"/>
          <p:nvPr/>
        </p:nvSpPr>
        <p:spPr>
          <a:xfrm>
            <a:off x="653144" y="4567640"/>
            <a:ext cx="8001000" cy="276999"/>
          </a:xfrm>
          <a:prstGeom prst="rect">
            <a:avLst/>
          </a:prstGeom>
          <a:noFill/>
        </p:spPr>
        <p:txBody>
          <a:bodyPr wrap="square">
            <a:spAutoFit/>
          </a:bodyPr>
          <a:lstStyle/>
          <a:p>
            <a:r>
              <a:rPr lang="uk-UA" sz="1200" i="1" dirty="0">
                <a:solidFill>
                  <a:srgbClr val="6C6463"/>
                </a:solidFill>
              </a:rPr>
              <a:t>*НКРЕКП під час засідання діє в межах своєї компетенції та правового поля, що регулює відносини у сфері енергетики.</a:t>
            </a:r>
            <a:endParaRPr lang="uk-UA" sz="1200" i="1" dirty="0"/>
          </a:p>
        </p:txBody>
      </p:sp>
      <p:pic>
        <p:nvPicPr>
          <p:cNvPr id="10" name="Рисунок 9" descr="Комментарий &quot;Важно&quot;">
            <a:extLst>
              <a:ext uri="{FF2B5EF4-FFF2-40B4-BE49-F238E27FC236}">
                <a16:creationId xmlns:a16="http://schemas.microsoft.com/office/drawing/2014/main" id="{00BE0B36-B580-4BD3-B6E4-A9C2E047247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9856" y="4359109"/>
            <a:ext cx="374118" cy="374118"/>
          </a:xfrm>
          <a:prstGeom prst="rect">
            <a:avLst/>
          </a:prstGeom>
        </p:spPr>
      </p:pic>
      <p:pic>
        <p:nvPicPr>
          <p:cNvPr id="16" name="Рисунок 15" descr="Зал заседаний">
            <a:extLst>
              <a:ext uri="{FF2B5EF4-FFF2-40B4-BE49-F238E27FC236}">
                <a16:creationId xmlns:a16="http://schemas.microsoft.com/office/drawing/2014/main" id="{433EA0FA-2DEC-47A4-A95E-BC6CF1BA9C1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616811" y="2237014"/>
            <a:ext cx="1031906" cy="1031906"/>
          </a:xfrm>
          <a:prstGeom prst="rect">
            <a:avLst/>
          </a:prstGeom>
        </p:spPr>
      </p:pic>
      <p:pic>
        <p:nvPicPr>
          <p:cNvPr id="22" name="Рисунок 21" descr="Молоток судьи">
            <a:extLst>
              <a:ext uri="{FF2B5EF4-FFF2-40B4-BE49-F238E27FC236}">
                <a16:creationId xmlns:a16="http://schemas.microsoft.com/office/drawing/2014/main" id="{A1D3E15A-DDB4-4A51-9256-5675A5FA822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658166" y="2294648"/>
            <a:ext cx="914400" cy="914400"/>
          </a:xfrm>
          <a:prstGeom prst="rect">
            <a:avLst/>
          </a:prstGeom>
        </p:spPr>
      </p:pic>
      <p:sp>
        <p:nvSpPr>
          <p:cNvPr id="6" name="Footer Placeholder 2">
            <a:extLst>
              <a:ext uri="{FF2B5EF4-FFF2-40B4-BE49-F238E27FC236}">
                <a16:creationId xmlns:a16="http://schemas.microsoft.com/office/drawing/2014/main" id="{548F1EAD-825E-43FA-8DC0-8BFEDE91983E}"/>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1942788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2"/>
          </p:nvPr>
        </p:nvSpPr>
        <p:spPr/>
        <p:txBody>
          <a:bodyPr/>
          <a:lstStyle/>
          <a:p>
            <a:fld id="{414FB1AD-D69E-B741-965A-0BAE826C2FA6}" type="datetime1">
              <a:rPr lang="en-US" smtClean="0"/>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4"/>
          </p:nvPr>
        </p:nvSpPr>
        <p:spPr/>
        <p:txBody>
          <a:bodyPr/>
          <a:lstStyle/>
          <a:p>
            <a:fld id="{42782948-4DBE-204D-AB9E-B65E067054AE}" type="slidenum">
              <a:rPr lang="en-US" smtClean="0"/>
              <a:pPr/>
              <a:t>24</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p:txBody>
          <a:bodyPr/>
          <a:lstStyle/>
          <a:p>
            <a:r>
              <a:rPr lang="uk-UA" dirty="0"/>
              <a:t>АМКУ</a:t>
            </a:r>
          </a:p>
        </p:txBody>
      </p:sp>
      <p:sp>
        <p:nvSpPr>
          <p:cNvPr id="8" name="Объект 7">
            <a:extLst>
              <a:ext uri="{FF2B5EF4-FFF2-40B4-BE49-F238E27FC236}">
                <a16:creationId xmlns:a16="http://schemas.microsoft.com/office/drawing/2014/main" id="{6FDA7337-F924-4532-93AE-DE1DC1EE5553}"/>
              </a:ext>
            </a:extLst>
          </p:cNvPr>
          <p:cNvSpPr>
            <a:spLocks noGrp="1"/>
          </p:cNvSpPr>
          <p:nvPr>
            <p:ph idx="1"/>
          </p:nvPr>
        </p:nvSpPr>
        <p:spPr/>
        <p:txBody>
          <a:bodyPr numCol="2">
            <a:normAutofit fontScale="92500" lnSpcReduction="20000"/>
          </a:bodyPr>
          <a:lstStyle/>
          <a:p>
            <a:pPr marL="0" indent="0">
              <a:buFont typeface="Arial"/>
              <a:buNone/>
            </a:pPr>
            <a:r>
              <a:rPr lang="ru-RU" sz="1400" dirty="0">
                <a:solidFill>
                  <a:srgbClr val="0067B9"/>
                </a:solidFill>
                <a:ea typeface="+mj-ea"/>
              </a:rPr>
              <a:t>Статус </a:t>
            </a:r>
            <a:r>
              <a:rPr lang="uk-UA" sz="1400" dirty="0">
                <a:solidFill>
                  <a:srgbClr val="0067B9"/>
                </a:solidFill>
                <a:ea typeface="+mj-ea"/>
              </a:rPr>
              <a:t>АМКУ:</a:t>
            </a:r>
          </a:p>
          <a:p>
            <a:pPr marL="536575" indent="-285750">
              <a:buFont typeface="Wingdings" panose="05000000000000000000" pitchFamily="2" charset="2"/>
              <a:buChar char="q"/>
            </a:pPr>
            <a:r>
              <a:rPr lang="uk-UA" sz="1400" dirty="0"/>
              <a:t>державний орган із спеціальним статусом;</a:t>
            </a:r>
          </a:p>
          <a:p>
            <a:pPr marL="536575" indent="-285750">
              <a:buFont typeface="Wingdings" panose="05000000000000000000" pitchFamily="2" charset="2"/>
              <a:buChar char="q"/>
            </a:pPr>
            <a:r>
              <a:rPr lang="uk-UA" sz="1400" dirty="0"/>
              <a:t>колегіальний орган у складі Голови та восьми державних уповноважених;</a:t>
            </a:r>
          </a:p>
          <a:p>
            <a:pPr marL="536575" indent="-285750">
              <a:buFont typeface="Wingdings" panose="05000000000000000000" pitchFamily="2" charset="2"/>
              <a:buChar char="q"/>
            </a:pPr>
            <a:r>
              <a:rPr lang="uk-UA" sz="1400" dirty="0"/>
              <a:t>підконтрольний Президенту та підзвітний ВРУ.</a:t>
            </a:r>
          </a:p>
          <a:p>
            <a:pPr marL="0" indent="0">
              <a:buFont typeface="Arial"/>
              <a:buNone/>
            </a:pPr>
            <a:r>
              <a:rPr lang="uk-UA" sz="1400" dirty="0">
                <a:solidFill>
                  <a:srgbClr val="0067B9"/>
                </a:solidFill>
                <a:ea typeface="+mj-ea"/>
              </a:rPr>
              <a:t>Мета:</a:t>
            </a:r>
            <a:r>
              <a:rPr lang="uk-UA" sz="1400" dirty="0"/>
              <a:t> забезпечення державного захисту конкуренції у підприємницькій діяльності та у сфері публічних закупівель. </a:t>
            </a:r>
          </a:p>
          <a:p>
            <a:pPr marL="0" indent="0">
              <a:buFont typeface="Arial"/>
              <a:buNone/>
            </a:pPr>
            <a:r>
              <a:rPr lang="uk-UA" sz="1400" dirty="0">
                <a:solidFill>
                  <a:srgbClr val="0067B9"/>
                </a:solidFill>
                <a:ea typeface="+mj-ea"/>
              </a:rPr>
              <a:t>Основні завдання:</a:t>
            </a:r>
          </a:p>
          <a:p>
            <a:pPr marL="0" indent="0">
              <a:buNone/>
            </a:pPr>
            <a:r>
              <a:rPr lang="uk-UA" sz="1400" dirty="0"/>
              <a:t>Участь у </a:t>
            </a:r>
            <a:r>
              <a:rPr lang="uk-UA" sz="1400" b="1" dirty="0"/>
              <a:t>формуванні та реалізації конкурентної політики</a:t>
            </a:r>
            <a:r>
              <a:rPr lang="uk-UA" sz="1400" dirty="0"/>
              <a:t>:</a:t>
            </a:r>
          </a:p>
          <a:p>
            <a:pPr marL="536575" indent="-285750">
              <a:buFont typeface="Wingdings" panose="05000000000000000000" pitchFamily="2" charset="2"/>
              <a:buChar char="q"/>
            </a:pPr>
            <a:r>
              <a:rPr lang="uk-UA" sz="1400" dirty="0"/>
              <a:t>державний контроль за дотриманням законодавства про захист економічної конкуренції на засадах </a:t>
            </a:r>
            <a:r>
              <a:rPr lang="uk-UA" sz="1400" b="1" dirty="0"/>
              <a:t>рівності суб’єктів господарювання </a:t>
            </a:r>
            <a:r>
              <a:rPr lang="uk-UA" sz="1400" dirty="0"/>
              <a:t>перед законом </a:t>
            </a:r>
            <a:r>
              <a:rPr lang="uk-UA" sz="1400" b="1" dirty="0"/>
              <a:t>та пріоритету прав споживачів</a:t>
            </a:r>
            <a:r>
              <a:rPr lang="uk-UA" sz="1400" dirty="0"/>
              <a:t>;</a:t>
            </a:r>
          </a:p>
          <a:p>
            <a:pPr marL="536575" indent="-285750">
              <a:buFont typeface="Wingdings" panose="05000000000000000000" pitchFamily="2" charset="2"/>
              <a:buChar char="q"/>
            </a:pPr>
            <a:r>
              <a:rPr lang="uk-UA" sz="1400" dirty="0"/>
              <a:t>контроль за </a:t>
            </a:r>
            <a:r>
              <a:rPr lang="uk-UA" sz="1400" b="1" dirty="0"/>
              <a:t>концентрацією</a:t>
            </a:r>
            <a:r>
              <a:rPr lang="uk-UA" sz="1400" dirty="0"/>
              <a:t>, узгодженими діями суб'єктів господарювання та регулюванням цін на товари, що виробляються </a:t>
            </a:r>
            <a:r>
              <a:rPr lang="uk-UA" sz="1400" b="1" dirty="0"/>
              <a:t>суб'єктами природних монополій</a:t>
            </a:r>
            <a:r>
              <a:rPr lang="uk-UA" sz="1400" dirty="0"/>
              <a:t>;</a:t>
            </a:r>
          </a:p>
          <a:p>
            <a:pPr marL="536575" indent="-285750">
              <a:buFont typeface="Wingdings" panose="05000000000000000000" pitchFamily="2" charset="2"/>
              <a:buChar char="q"/>
            </a:pPr>
            <a:r>
              <a:rPr lang="uk-UA" sz="1400" dirty="0"/>
              <a:t>сприяння розвитку </a:t>
            </a:r>
            <a:r>
              <a:rPr lang="uk-UA" sz="1400" b="1" dirty="0"/>
              <a:t>добросовісної конкуренції</a:t>
            </a:r>
            <a:r>
              <a:rPr lang="uk-UA" sz="1400" dirty="0"/>
              <a:t>;</a:t>
            </a:r>
          </a:p>
          <a:p>
            <a:pPr marL="536575" indent="-285750">
              <a:buFont typeface="Wingdings" panose="05000000000000000000" pitchFamily="2" charset="2"/>
              <a:buChar char="q"/>
            </a:pPr>
            <a:r>
              <a:rPr lang="uk-UA" sz="1400" b="1" dirty="0"/>
              <a:t>методичне забезпечення </a:t>
            </a:r>
            <a:r>
              <a:rPr lang="uk-UA" sz="1400" dirty="0"/>
              <a:t>застосування законодавства про захист економічної конкуренції;</a:t>
            </a:r>
          </a:p>
          <a:p>
            <a:pPr marL="536575" indent="-285750">
              <a:buFont typeface="Wingdings" panose="05000000000000000000" pitchFamily="2" charset="2"/>
              <a:buChar char="q"/>
            </a:pPr>
            <a:r>
              <a:rPr lang="uk-UA" sz="1400" dirty="0"/>
              <a:t>контроль щодо створення конкурентного середовища та </a:t>
            </a:r>
            <a:r>
              <a:rPr lang="uk-UA" sz="1400" b="1" dirty="0"/>
              <a:t>захисту конкуренції у сфері державних закупівель</a:t>
            </a:r>
            <a:r>
              <a:rPr lang="uk-UA" sz="1400" dirty="0"/>
              <a:t>.</a:t>
            </a:r>
          </a:p>
        </p:txBody>
      </p:sp>
      <p:sp>
        <p:nvSpPr>
          <p:cNvPr id="12" name="TextBox 11">
            <a:extLst>
              <a:ext uri="{FF2B5EF4-FFF2-40B4-BE49-F238E27FC236}">
                <a16:creationId xmlns:a16="http://schemas.microsoft.com/office/drawing/2014/main" id="{6D2BB4EF-7282-4208-A5E9-F7032A336809}"/>
              </a:ext>
            </a:extLst>
          </p:cNvPr>
          <p:cNvSpPr txBox="1"/>
          <p:nvPr/>
        </p:nvSpPr>
        <p:spPr>
          <a:xfrm>
            <a:off x="5200650" y="4497387"/>
            <a:ext cx="3626427" cy="276999"/>
          </a:xfrm>
          <a:prstGeom prst="rect">
            <a:avLst/>
          </a:prstGeom>
          <a:noFill/>
        </p:spPr>
        <p:txBody>
          <a:bodyPr wrap="square" rtlCol="0">
            <a:spAutoFit/>
          </a:bodyPr>
          <a:lstStyle/>
          <a:p>
            <a:r>
              <a:rPr lang="uk-UA" sz="1200" i="1" dirty="0">
                <a:solidFill>
                  <a:srgbClr val="6C6463"/>
                </a:solidFill>
              </a:rPr>
              <a:t>ЗУ «Про Антимонопольний комітет України»</a:t>
            </a:r>
          </a:p>
        </p:txBody>
      </p:sp>
      <p:sp>
        <p:nvSpPr>
          <p:cNvPr id="6" name="Footer Placeholder 2">
            <a:extLst>
              <a:ext uri="{FF2B5EF4-FFF2-40B4-BE49-F238E27FC236}">
                <a16:creationId xmlns:a16="http://schemas.microsoft.com/office/drawing/2014/main" id="{90001904-1DB2-4397-8FED-811A837097E8}"/>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4419416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25</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Перелік компетенцій АМКУ у розгляді справ </a:t>
            </a:r>
          </a:p>
        </p:txBody>
      </p:sp>
      <p:sp>
        <p:nvSpPr>
          <p:cNvPr id="6" name="TextBox 5">
            <a:extLst>
              <a:ext uri="{FF2B5EF4-FFF2-40B4-BE49-F238E27FC236}">
                <a16:creationId xmlns:a16="http://schemas.microsoft.com/office/drawing/2014/main" id="{8AA8201C-D0E6-45AB-BB59-BB27846CF78B}"/>
              </a:ext>
            </a:extLst>
          </p:cNvPr>
          <p:cNvSpPr txBox="1"/>
          <p:nvPr/>
        </p:nvSpPr>
        <p:spPr>
          <a:xfrm>
            <a:off x="5471462" y="4308541"/>
            <a:ext cx="3870431" cy="461665"/>
          </a:xfrm>
          <a:prstGeom prst="rect">
            <a:avLst/>
          </a:prstGeom>
          <a:noFill/>
        </p:spPr>
        <p:txBody>
          <a:bodyPr wrap="square" rtlCol="0">
            <a:spAutoFit/>
          </a:bodyPr>
          <a:lstStyle/>
          <a:p>
            <a:r>
              <a:rPr lang="uk-UA" sz="1200" i="1" dirty="0">
                <a:solidFill>
                  <a:srgbClr val="6C6463"/>
                </a:solidFill>
              </a:rPr>
              <a:t>ЗУ «Про захист економічної конкуренції»</a:t>
            </a:r>
          </a:p>
          <a:p>
            <a:r>
              <a:rPr lang="uk-UA" sz="1200" i="1" dirty="0">
                <a:solidFill>
                  <a:srgbClr val="6C6463"/>
                </a:solidFill>
              </a:rPr>
              <a:t>ЗУ «Про захист від недобросовісної конкуренції»</a:t>
            </a:r>
          </a:p>
        </p:txBody>
      </p:sp>
      <p:sp>
        <p:nvSpPr>
          <p:cNvPr id="9" name="Объект 8">
            <a:extLst>
              <a:ext uri="{FF2B5EF4-FFF2-40B4-BE49-F238E27FC236}">
                <a16:creationId xmlns:a16="http://schemas.microsoft.com/office/drawing/2014/main" id="{C3EF2D6A-AFB5-4721-BED8-4CC9DDA22252}"/>
              </a:ext>
            </a:extLst>
          </p:cNvPr>
          <p:cNvSpPr>
            <a:spLocks noGrp="1"/>
          </p:cNvSpPr>
          <p:nvPr>
            <p:ph sz="half" idx="1"/>
          </p:nvPr>
        </p:nvSpPr>
        <p:spPr>
          <a:xfrm>
            <a:off x="623456" y="1296986"/>
            <a:ext cx="7835048" cy="2802228"/>
          </a:xfrm>
        </p:spPr>
        <p:txBody>
          <a:bodyPr>
            <a:normAutofit/>
          </a:bodyPr>
          <a:lstStyle/>
          <a:p>
            <a:pPr marL="536575" indent="-285750">
              <a:buFont typeface="Wingdings" panose="05000000000000000000" pitchFamily="2" charset="2"/>
              <a:buChar char="q"/>
            </a:pPr>
            <a:r>
              <a:rPr lang="uk-UA" sz="1600" dirty="0">
                <a:ea typeface="Roboto" pitchFamily="2" charset="0"/>
              </a:rPr>
              <a:t>Антиконкурентні узгоджені </a:t>
            </a:r>
            <a:r>
              <a:rPr lang="uk-UA" dirty="0">
                <a:ea typeface="Roboto" pitchFamily="2" charset="0"/>
              </a:rPr>
              <a:t>дії (змова) надавачів </a:t>
            </a:r>
            <a:r>
              <a:rPr lang="uk-UA" sz="1600" dirty="0">
                <a:ea typeface="Roboto" pitchFamily="2" charset="0"/>
              </a:rPr>
              <a:t>послуг/ учасників ринків</a:t>
            </a:r>
          </a:p>
          <a:p>
            <a:pPr marL="536575" indent="-285750">
              <a:buFont typeface="Wingdings" panose="05000000000000000000" pitchFamily="2" charset="2"/>
              <a:buChar char="q"/>
            </a:pPr>
            <a:r>
              <a:rPr lang="uk-UA" sz="1600" dirty="0">
                <a:ea typeface="Roboto" pitchFamily="2" charset="0"/>
              </a:rPr>
              <a:t>Зловживання монопольним становищем </a:t>
            </a:r>
          </a:p>
          <a:p>
            <a:pPr marL="536575" indent="-285750">
              <a:buFont typeface="Wingdings" panose="05000000000000000000" pitchFamily="2" charset="2"/>
              <a:buChar char="q"/>
            </a:pPr>
            <a:r>
              <a:rPr lang="uk-UA" sz="1600" dirty="0">
                <a:ea typeface="Roboto" pitchFamily="2" charset="0"/>
              </a:rPr>
              <a:t>Обмеження чи дискримінація</a:t>
            </a:r>
          </a:p>
          <a:p>
            <a:pPr marL="536575" indent="-285750">
              <a:buFont typeface="Wingdings" panose="05000000000000000000" pitchFamily="2" charset="2"/>
              <a:buChar char="q"/>
            </a:pPr>
            <a:r>
              <a:rPr lang="uk-UA" sz="1600" dirty="0">
                <a:ea typeface="Roboto" pitchFamily="2" charset="0"/>
              </a:rPr>
              <a:t>Антиконкурентні дії органів влади, органів місцевого самоврядування, </a:t>
            </a:r>
            <a:r>
              <a:rPr lang="uk-UA" sz="1600" dirty="0">
                <a:solidFill>
                  <a:srgbClr val="6C6463"/>
                </a:solidFill>
              </a:rPr>
              <a:t>органу адміністративно-господарського управління та контролю</a:t>
            </a:r>
            <a:r>
              <a:rPr lang="uk-UA" sz="1600" dirty="0">
                <a:ea typeface="Roboto" pitchFamily="2" charset="0"/>
              </a:rPr>
              <a:t>*</a:t>
            </a:r>
          </a:p>
          <a:p>
            <a:pPr marL="536575" indent="-285750">
              <a:buFont typeface="Wingdings" panose="05000000000000000000" pitchFamily="2" charset="2"/>
              <a:buChar char="q"/>
            </a:pPr>
            <a:r>
              <a:rPr lang="uk-UA" sz="1600" dirty="0"/>
              <a:t>Неправомірне використання ділової репутації</a:t>
            </a:r>
          </a:p>
        </p:txBody>
      </p:sp>
      <p:sp>
        <p:nvSpPr>
          <p:cNvPr id="17" name="TextBox 16">
            <a:extLst>
              <a:ext uri="{FF2B5EF4-FFF2-40B4-BE49-F238E27FC236}">
                <a16:creationId xmlns:a16="http://schemas.microsoft.com/office/drawing/2014/main" id="{176F285A-9D5F-4BB0-AB78-8E827ED03DE7}"/>
              </a:ext>
            </a:extLst>
          </p:cNvPr>
          <p:cNvSpPr txBox="1"/>
          <p:nvPr/>
        </p:nvSpPr>
        <p:spPr>
          <a:xfrm>
            <a:off x="841968" y="3453184"/>
            <a:ext cx="5333696" cy="461665"/>
          </a:xfrm>
          <a:prstGeom prst="rect">
            <a:avLst/>
          </a:prstGeom>
          <a:solidFill>
            <a:srgbClr val="CFCDC9"/>
          </a:solidFill>
        </p:spPr>
        <p:txBody>
          <a:bodyPr wrap="square">
            <a:spAutoFit/>
          </a:bodyPr>
          <a:lstStyle>
            <a:defPPr>
              <a:defRPr lang="en-US"/>
            </a:defPPr>
            <a:lvl1pPr>
              <a:defRPr sz="1200" i="1">
                <a:solidFill>
                  <a:srgbClr val="6C6463"/>
                </a:solidFill>
              </a:defRPr>
            </a:lvl1pPr>
          </a:lstStyle>
          <a:p>
            <a:r>
              <a:rPr lang="uk-UA" dirty="0"/>
              <a:t>*Про антиконкурентні дії органів влади на веб-сайті АМКУ:</a:t>
            </a:r>
            <a:br>
              <a:rPr lang="uk-UA" dirty="0"/>
            </a:br>
            <a:r>
              <a:rPr lang="uk-UA" dirty="0"/>
              <a:t>https://amcu.gov.ua/napryami/konkurenciya/antikonkurentni-diyi-organiv-vladi</a:t>
            </a:r>
          </a:p>
        </p:txBody>
      </p:sp>
      <p:pic>
        <p:nvPicPr>
          <p:cNvPr id="15" name="Рисунок 14" descr="Комментарий &quot;Важно&quot;">
            <a:extLst>
              <a:ext uri="{FF2B5EF4-FFF2-40B4-BE49-F238E27FC236}">
                <a16:creationId xmlns:a16="http://schemas.microsoft.com/office/drawing/2014/main" id="{6DBDA315-1772-431A-83BF-660840B2BE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4909" y="3266125"/>
            <a:ext cx="374118" cy="374118"/>
          </a:xfrm>
          <a:prstGeom prst="rect">
            <a:avLst/>
          </a:prstGeom>
        </p:spPr>
      </p:pic>
      <p:sp>
        <p:nvSpPr>
          <p:cNvPr id="7" name="Footer Placeholder 2">
            <a:extLst>
              <a:ext uri="{FF2B5EF4-FFF2-40B4-BE49-F238E27FC236}">
                <a16:creationId xmlns:a16="http://schemas.microsoft.com/office/drawing/2014/main" id="{FE885563-450F-4FE2-9BB2-EF787B97F21F}"/>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8685155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26</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Приклади справ АМКУ в сфері енергетики </a:t>
            </a:r>
          </a:p>
        </p:txBody>
      </p:sp>
      <p:pic>
        <p:nvPicPr>
          <p:cNvPr id="11" name="Рисунок 10">
            <a:extLst>
              <a:ext uri="{FF2B5EF4-FFF2-40B4-BE49-F238E27FC236}">
                <a16:creationId xmlns:a16="http://schemas.microsoft.com/office/drawing/2014/main" id="{E9B7846F-6847-4FB7-9271-40BBACC93673}"/>
              </a:ext>
            </a:extLst>
          </p:cNvPr>
          <p:cNvPicPr>
            <a:picLocks noChangeAspect="1"/>
          </p:cNvPicPr>
          <p:nvPr/>
        </p:nvPicPr>
        <p:blipFill>
          <a:blip r:embed="rId2"/>
          <a:stretch>
            <a:fillRect/>
          </a:stretch>
        </p:blipFill>
        <p:spPr>
          <a:xfrm>
            <a:off x="242551" y="1144587"/>
            <a:ext cx="4707898" cy="2078068"/>
          </a:xfrm>
          <a:prstGeom prst="rect">
            <a:avLst/>
          </a:prstGeom>
        </p:spPr>
      </p:pic>
      <p:pic>
        <p:nvPicPr>
          <p:cNvPr id="12" name="Рисунок 11">
            <a:extLst>
              <a:ext uri="{FF2B5EF4-FFF2-40B4-BE49-F238E27FC236}">
                <a16:creationId xmlns:a16="http://schemas.microsoft.com/office/drawing/2014/main" id="{5A5802DF-793C-4A4B-A038-7AAE9F1A9C1D}"/>
              </a:ext>
            </a:extLst>
          </p:cNvPr>
          <p:cNvPicPr>
            <a:picLocks noChangeAspect="1"/>
          </p:cNvPicPr>
          <p:nvPr/>
        </p:nvPicPr>
        <p:blipFill>
          <a:blip r:embed="rId3"/>
          <a:stretch>
            <a:fillRect/>
          </a:stretch>
        </p:blipFill>
        <p:spPr>
          <a:xfrm>
            <a:off x="4198113" y="3364352"/>
            <a:ext cx="4707898" cy="1338589"/>
          </a:xfrm>
          <a:prstGeom prst="rect">
            <a:avLst/>
          </a:prstGeom>
        </p:spPr>
      </p:pic>
      <p:sp>
        <p:nvSpPr>
          <p:cNvPr id="16" name="TextBox 15">
            <a:extLst>
              <a:ext uri="{FF2B5EF4-FFF2-40B4-BE49-F238E27FC236}">
                <a16:creationId xmlns:a16="http://schemas.microsoft.com/office/drawing/2014/main" id="{F3CC8AC1-874D-401B-96EA-F1FB79AE5E56}"/>
              </a:ext>
            </a:extLst>
          </p:cNvPr>
          <p:cNvSpPr txBox="1"/>
          <p:nvPr/>
        </p:nvSpPr>
        <p:spPr>
          <a:xfrm>
            <a:off x="339343" y="3688025"/>
            <a:ext cx="3893313" cy="646331"/>
          </a:xfrm>
          <a:prstGeom prst="rect">
            <a:avLst/>
          </a:prstGeom>
          <a:noFill/>
        </p:spPr>
        <p:txBody>
          <a:bodyPr wrap="square">
            <a:spAutoFit/>
          </a:bodyPr>
          <a:lstStyle/>
          <a:p>
            <a:r>
              <a:rPr lang="uk-UA" sz="1200" i="1" dirty="0">
                <a:solidFill>
                  <a:srgbClr val="6C6463"/>
                </a:solidFill>
              </a:rPr>
              <a:t>Джерело: </a:t>
            </a:r>
            <a:r>
              <a:rPr lang="en-US" sz="1200" i="1" dirty="0">
                <a:solidFill>
                  <a:srgbClr val="6C6463"/>
                </a:solidFill>
              </a:rPr>
              <a:t>https://amcu.gov.ua/news/olga-pishchanska-u-period-formuvannya-novoyi-modeli-rinkiv-gazu-j-elektroenergiyi-vazhlivo-zabezpechiti-yih-stabilnu-robotu-ta-ne-dopustiti-porushen</a:t>
            </a:r>
            <a:endParaRPr lang="uk-UA" sz="1200" i="1" dirty="0">
              <a:solidFill>
                <a:srgbClr val="6C6463"/>
              </a:solidFill>
            </a:endParaRPr>
          </a:p>
        </p:txBody>
      </p:sp>
      <p:pic>
        <p:nvPicPr>
          <p:cNvPr id="14" name="Рисунок 13" descr="Комментарий &quot;Важно&quot;">
            <a:extLst>
              <a:ext uri="{FF2B5EF4-FFF2-40B4-BE49-F238E27FC236}">
                <a16:creationId xmlns:a16="http://schemas.microsoft.com/office/drawing/2014/main" id="{D8AA311C-A138-468A-AED7-85ED5E0D1A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1986" y="3453184"/>
            <a:ext cx="374118" cy="374118"/>
          </a:xfrm>
          <a:prstGeom prst="rect">
            <a:avLst/>
          </a:prstGeom>
        </p:spPr>
      </p:pic>
      <p:sp>
        <p:nvSpPr>
          <p:cNvPr id="19" name="AutoShape 2" descr="ольга піщанська: у період формування нової моделі ринків газу й електроенергії важливо забезпечити їх стабільну роботу та не допустити порушень">
            <a:extLst>
              <a:ext uri="{FF2B5EF4-FFF2-40B4-BE49-F238E27FC236}">
                <a16:creationId xmlns:a16="http://schemas.microsoft.com/office/drawing/2014/main" id="{A9D690C1-F884-4C02-A4B1-3BCD10EDF73D}"/>
              </a:ext>
            </a:extLst>
          </p:cNvPr>
          <p:cNvSpPr>
            <a:spLocks noChangeAspect="1" noChangeArrowheads="1"/>
          </p:cNvSpPr>
          <p:nvPr/>
        </p:nvSpPr>
        <p:spPr bwMode="auto">
          <a:xfrm>
            <a:off x="4419600" y="243998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p>
        </p:txBody>
      </p:sp>
      <p:sp>
        <p:nvSpPr>
          <p:cNvPr id="20" name="AutoShape 4" descr="ольга піщанська: у період формування нової моделі ринків газу й електроенергії важливо забезпечити їх стабільну роботу та не допустити порушень">
            <a:extLst>
              <a:ext uri="{FF2B5EF4-FFF2-40B4-BE49-F238E27FC236}">
                <a16:creationId xmlns:a16="http://schemas.microsoft.com/office/drawing/2014/main" id="{53544B8A-5740-41E0-B39E-0685E2AAD8B2}"/>
              </a:ext>
            </a:extLst>
          </p:cNvPr>
          <p:cNvSpPr>
            <a:spLocks noChangeAspect="1" noChangeArrowheads="1"/>
          </p:cNvSpPr>
          <p:nvPr/>
        </p:nvSpPr>
        <p:spPr bwMode="auto">
          <a:xfrm>
            <a:off x="4572000" y="259238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a:p>
        </p:txBody>
      </p:sp>
      <p:pic>
        <p:nvPicPr>
          <p:cNvPr id="21" name="Рисунок 20">
            <a:extLst>
              <a:ext uri="{FF2B5EF4-FFF2-40B4-BE49-F238E27FC236}">
                <a16:creationId xmlns:a16="http://schemas.microsoft.com/office/drawing/2014/main" id="{ABA483B2-7F5C-46AC-A8D3-3E02B1435A88}"/>
              </a:ext>
            </a:extLst>
          </p:cNvPr>
          <p:cNvPicPr>
            <a:picLocks noChangeAspect="1"/>
          </p:cNvPicPr>
          <p:nvPr/>
        </p:nvPicPr>
        <p:blipFill>
          <a:blip r:embed="rId6"/>
          <a:stretch>
            <a:fillRect/>
          </a:stretch>
        </p:blipFill>
        <p:spPr>
          <a:xfrm>
            <a:off x="5180890" y="1497652"/>
            <a:ext cx="3619549" cy="1254649"/>
          </a:xfrm>
          <a:prstGeom prst="rect">
            <a:avLst/>
          </a:prstGeom>
        </p:spPr>
      </p:pic>
      <p:sp>
        <p:nvSpPr>
          <p:cNvPr id="6" name="Footer Placeholder 2">
            <a:extLst>
              <a:ext uri="{FF2B5EF4-FFF2-40B4-BE49-F238E27FC236}">
                <a16:creationId xmlns:a16="http://schemas.microsoft.com/office/drawing/2014/main" id="{BF165D93-8C34-46FF-8515-6ED4E03D7EF3}"/>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19256283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27</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Розгляд справ АМКУ</a:t>
            </a:r>
          </a:p>
        </p:txBody>
      </p:sp>
      <p:graphicFrame>
        <p:nvGraphicFramePr>
          <p:cNvPr id="8" name="Схема 7">
            <a:extLst>
              <a:ext uri="{FF2B5EF4-FFF2-40B4-BE49-F238E27FC236}">
                <a16:creationId xmlns:a16="http://schemas.microsoft.com/office/drawing/2014/main" id="{74B0B590-280F-4166-A2D9-8F54D80ECF89}"/>
              </a:ext>
            </a:extLst>
          </p:cNvPr>
          <p:cNvGraphicFramePr/>
          <p:nvPr>
            <p:extLst>
              <p:ext uri="{D42A27DB-BD31-4B8C-83A1-F6EECF244321}">
                <p14:modId xmlns:p14="http://schemas.microsoft.com/office/powerpoint/2010/main" val="3012483326"/>
              </p:ext>
            </p:extLst>
          </p:nvPr>
        </p:nvGraphicFramePr>
        <p:xfrm>
          <a:off x="370706" y="891431"/>
          <a:ext cx="8470952" cy="1881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 name="TextBox 21">
            <a:extLst>
              <a:ext uri="{FF2B5EF4-FFF2-40B4-BE49-F238E27FC236}">
                <a16:creationId xmlns:a16="http://schemas.microsoft.com/office/drawing/2014/main" id="{91D4D1F7-6F87-41E6-BF73-365DC424A144}"/>
              </a:ext>
            </a:extLst>
          </p:cNvPr>
          <p:cNvSpPr txBox="1"/>
          <p:nvPr/>
        </p:nvSpPr>
        <p:spPr>
          <a:xfrm>
            <a:off x="636177" y="4359920"/>
            <a:ext cx="8355423" cy="461665"/>
          </a:xfrm>
          <a:prstGeom prst="rect">
            <a:avLst/>
          </a:prstGeom>
          <a:noFill/>
        </p:spPr>
        <p:txBody>
          <a:bodyPr wrap="square">
            <a:spAutoFit/>
          </a:bodyPr>
          <a:lstStyle/>
          <a:p>
            <a:pPr lvl="0"/>
            <a:r>
              <a:rPr lang="ru-RU" sz="1200" i="1" dirty="0">
                <a:solidFill>
                  <a:srgbClr val="6C6463"/>
                </a:solidFill>
              </a:rPr>
              <a:t>Правила </a:t>
            </a:r>
            <a:r>
              <a:rPr lang="uk-UA" sz="1200" i="1" dirty="0">
                <a:solidFill>
                  <a:srgbClr val="6C6463"/>
                </a:solidFill>
              </a:rPr>
              <a:t>розгляду</a:t>
            </a:r>
            <a:r>
              <a:rPr lang="ru-RU" sz="1200" i="1" dirty="0">
                <a:solidFill>
                  <a:srgbClr val="6C6463"/>
                </a:solidFill>
              </a:rPr>
              <a:t> </a:t>
            </a:r>
            <a:r>
              <a:rPr lang="uk-UA" sz="1200" i="1" dirty="0">
                <a:solidFill>
                  <a:srgbClr val="6C6463"/>
                </a:solidFill>
              </a:rPr>
              <a:t>заяв і справ про порушення законодавства </a:t>
            </a:r>
            <a:r>
              <a:rPr lang="ru-RU" sz="1200" i="1" dirty="0">
                <a:solidFill>
                  <a:srgbClr val="6C6463"/>
                </a:solidFill>
              </a:rPr>
              <a:t>про </a:t>
            </a:r>
            <a:r>
              <a:rPr lang="uk-UA" sz="1200" i="1" dirty="0">
                <a:solidFill>
                  <a:srgbClr val="6C6463"/>
                </a:solidFill>
              </a:rPr>
              <a:t>захист</a:t>
            </a:r>
            <a:r>
              <a:rPr lang="ru-RU" sz="1200" i="1" dirty="0">
                <a:solidFill>
                  <a:srgbClr val="6C6463"/>
                </a:solidFill>
              </a:rPr>
              <a:t> </a:t>
            </a:r>
            <a:r>
              <a:rPr lang="uk-UA" sz="1200" i="1" dirty="0">
                <a:solidFill>
                  <a:srgbClr val="6C6463"/>
                </a:solidFill>
              </a:rPr>
              <a:t>економічної конкуренції </a:t>
            </a:r>
            <a:r>
              <a:rPr lang="ru-RU" sz="1200" i="1" dirty="0">
                <a:solidFill>
                  <a:srgbClr val="6C6463"/>
                </a:solidFill>
              </a:rPr>
              <a:t>(Правила </a:t>
            </a:r>
            <a:r>
              <a:rPr lang="uk-UA" sz="1200" i="1" dirty="0">
                <a:solidFill>
                  <a:srgbClr val="6C6463"/>
                </a:solidFill>
              </a:rPr>
              <a:t>розгляду</a:t>
            </a:r>
            <a:r>
              <a:rPr lang="ru-RU" sz="1200" i="1" dirty="0">
                <a:solidFill>
                  <a:srgbClr val="6C6463"/>
                </a:solidFill>
              </a:rPr>
              <a:t> справ), </a:t>
            </a:r>
            <a:r>
              <a:rPr lang="uk-UA" sz="1200" i="1" dirty="0">
                <a:solidFill>
                  <a:srgbClr val="6C6463"/>
                </a:solidFill>
              </a:rPr>
              <a:t>затверджені Розпорядженням </a:t>
            </a:r>
            <a:r>
              <a:rPr lang="ru-RU" sz="1200" i="1" dirty="0">
                <a:solidFill>
                  <a:srgbClr val="6C6463"/>
                </a:solidFill>
              </a:rPr>
              <a:t>АМКУ </a:t>
            </a:r>
            <a:r>
              <a:rPr lang="pt-BR" sz="1200" i="1" dirty="0">
                <a:solidFill>
                  <a:srgbClr val="6C6463"/>
                </a:solidFill>
              </a:rPr>
              <a:t>від 19 квітня 1994 р. </a:t>
            </a:r>
            <a:r>
              <a:rPr lang="uk-UA" sz="1200" i="1" dirty="0">
                <a:solidFill>
                  <a:srgbClr val="6C6463"/>
                </a:solidFill>
              </a:rPr>
              <a:t>№ </a:t>
            </a:r>
            <a:r>
              <a:rPr lang="pt-BR" sz="1200" i="1" dirty="0">
                <a:solidFill>
                  <a:srgbClr val="6C6463"/>
                </a:solidFill>
              </a:rPr>
              <a:t>5 </a:t>
            </a:r>
            <a:r>
              <a:rPr lang="ru-RU" sz="1200" i="1" dirty="0">
                <a:solidFill>
                  <a:srgbClr val="6C6463"/>
                </a:solidFill>
              </a:rPr>
              <a:t> </a:t>
            </a:r>
            <a:endParaRPr lang="uk-UA" sz="1200" i="1" dirty="0">
              <a:solidFill>
                <a:srgbClr val="6C6463"/>
              </a:solidFill>
            </a:endParaRPr>
          </a:p>
        </p:txBody>
      </p:sp>
      <p:cxnSp>
        <p:nvCxnSpPr>
          <p:cNvPr id="23" name="Прямая соединительная линия 22">
            <a:extLst>
              <a:ext uri="{FF2B5EF4-FFF2-40B4-BE49-F238E27FC236}">
                <a16:creationId xmlns:a16="http://schemas.microsoft.com/office/drawing/2014/main" id="{9C83AC0C-28D4-4E27-8B4A-A263687615C9}"/>
              </a:ext>
            </a:extLst>
          </p:cNvPr>
          <p:cNvCxnSpPr>
            <a:cxnSpLocks/>
          </p:cNvCxnSpPr>
          <p:nvPr/>
        </p:nvCxnSpPr>
        <p:spPr>
          <a:xfrm>
            <a:off x="981940" y="2886441"/>
            <a:ext cx="7044982" cy="0"/>
          </a:xfrm>
          <a:prstGeom prst="line">
            <a:avLst/>
          </a:prstGeom>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E8E0ED49-50F3-4D08-9E86-766FB2C63552}"/>
              </a:ext>
            </a:extLst>
          </p:cNvPr>
          <p:cNvSpPr txBox="1"/>
          <p:nvPr/>
        </p:nvSpPr>
        <p:spPr>
          <a:xfrm>
            <a:off x="3990415" y="2497669"/>
            <a:ext cx="1535373" cy="338554"/>
          </a:xfrm>
          <a:prstGeom prst="rect">
            <a:avLst/>
          </a:prstGeom>
          <a:noFill/>
        </p:spPr>
        <p:txBody>
          <a:bodyPr wrap="square" rtlCol="0">
            <a:spAutoFit/>
          </a:bodyPr>
          <a:lstStyle/>
          <a:p>
            <a:r>
              <a:rPr lang="uk-UA" sz="1600" b="1" dirty="0">
                <a:solidFill>
                  <a:srgbClr val="0067B9"/>
                </a:solidFill>
                <a:ea typeface="+mj-ea"/>
              </a:rPr>
              <a:t>до 90 днів</a:t>
            </a:r>
          </a:p>
        </p:txBody>
      </p:sp>
      <p:sp>
        <p:nvSpPr>
          <p:cNvPr id="14" name="TextBox 13">
            <a:extLst>
              <a:ext uri="{FF2B5EF4-FFF2-40B4-BE49-F238E27FC236}">
                <a16:creationId xmlns:a16="http://schemas.microsoft.com/office/drawing/2014/main" id="{F747891E-8771-4506-8ADF-6A071E5ADE8D}"/>
              </a:ext>
            </a:extLst>
          </p:cNvPr>
          <p:cNvSpPr txBox="1"/>
          <p:nvPr/>
        </p:nvSpPr>
        <p:spPr>
          <a:xfrm>
            <a:off x="636175" y="3179289"/>
            <a:ext cx="7999308" cy="1015663"/>
          </a:xfrm>
          <a:prstGeom prst="rect">
            <a:avLst/>
          </a:prstGeom>
          <a:solidFill>
            <a:srgbClr val="CFCDC9"/>
          </a:solidFill>
        </p:spPr>
        <p:txBody>
          <a:bodyPr wrap="square">
            <a:spAutoFit/>
          </a:bodyPr>
          <a:lstStyle>
            <a:defPPr>
              <a:defRPr lang="en-US"/>
            </a:defPPr>
            <a:lvl1pPr>
              <a:defRPr sz="1200" i="1">
                <a:solidFill>
                  <a:srgbClr val="6C6463"/>
                </a:solidFill>
              </a:defRPr>
            </a:lvl1pPr>
          </a:lstStyle>
          <a:p>
            <a:r>
              <a:rPr lang="uk-UA" dirty="0"/>
              <a:t>*Інформація на веб-сайті</a:t>
            </a:r>
            <a:r>
              <a:rPr lang="ru-RU" dirty="0"/>
              <a:t> АМКУ:</a:t>
            </a:r>
          </a:p>
          <a:p>
            <a:r>
              <a:rPr lang="uk-UA" dirty="0"/>
              <a:t>Повідомити</a:t>
            </a:r>
            <a:r>
              <a:rPr lang="ru-RU" dirty="0"/>
              <a:t> про </a:t>
            </a:r>
            <a:r>
              <a:rPr lang="uk-UA" dirty="0"/>
              <a:t>порушення законодавства про захист економічної конкуренції (порядок подання та примірник заяви) </a:t>
            </a:r>
            <a:r>
              <a:rPr lang="ru-RU" dirty="0"/>
              <a:t>: </a:t>
            </a:r>
            <a:r>
              <a:rPr lang="uk-UA" dirty="0">
                <a:hlinkClick r:id="rId7"/>
              </a:rPr>
              <a:t>https://amcu.gov.ua/zvernutisya-do-amku</a:t>
            </a:r>
            <a:endParaRPr lang="uk-UA" dirty="0"/>
          </a:p>
          <a:p>
            <a:r>
              <a:rPr lang="uk-UA" dirty="0"/>
              <a:t>Повідомити про участь в антиконкурентних діях: </a:t>
            </a:r>
          </a:p>
          <a:p>
            <a:r>
              <a:rPr lang="en-US" dirty="0">
                <a:hlinkClick r:id="rId8">
                  <a:extLst>
                    <a:ext uri="{A12FA001-AC4F-418D-AE19-62706E023703}">
                      <ahyp:hlinkClr xmlns:ahyp="http://schemas.microsoft.com/office/drawing/2018/hyperlinkcolor" val="tx"/>
                    </a:ext>
                  </a:extLst>
                </a:hlinkClick>
              </a:rPr>
              <a:t>https://amcu.gov.ua/zvernutisya-do-amku/povidomiti-pro-uchast-v-antikonkurentnih-diyah-liniency</a:t>
            </a:r>
            <a:r>
              <a:rPr lang="uk-UA" dirty="0"/>
              <a:t> </a:t>
            </a:r>
          </a:p>
        </p:txBody>
      </p:sp>
      <p:pic>
        <p:nvPicPr>
          <p:cNvPr id="9" name="Рисунок 8" descr="Комментарий &quot;Важно&quot;">
            <a:extLst>
              <a:ext uri="{FF2B5EF4-FFF2-40B4-BE49-F238E27FC236}">
                <a16:creationId xmlns:a16="http://schemas.microsoft.com/office/drawing/2014/main" id="{6EFA1C92-598C-4191-AFEF-B6DC168524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3235" y="2958297"/>
            <a:ext cx="374118" cy="374118"/>
          </a:xfrm>
          <a:prstGeom prst="rect">
            <a:avLst/>
          </a:prstGeom>
        </p:spPr>
      </p:pic>
      <p:sp>
        <p:nvSpPr>
          <p:cNvPr id="6" name="Footer Placeholder 2">
            <a:extLst>
              <a:ext uri="{FF2B5EF4-FFF2-40B4-BE49-F238E27FC236}">
                <a16:creationId xmlns:a16="http://schemas.microsoft.com/office/drawing/2014/main" id="{0E7D9689-1424-4BD2-95A8-6F88157B9506}"/>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35162305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28</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a:solidFill>
                  <a:srgbClr val="0067B9"/>
                </a:solidFill>
              </a:rPr>
              <a:t>Приклади рішень АМКУ</a:t>
            </a:r>
            <a:endParaRPr lang="uk-UA" dirty="0">
              <a:solidFill>
                <a:srgbClr val="0067B9"/>
              </a:solidFill>
            </a:endParaRPr>
          </a:p>
        </p:txBody>
      </p:sp>
      <p:sp>
        <p:nvSpPr>
          <p:cNvPr id="26" name="TextBox 25">
            <a:extLst>
              <a:ext uri="{FF2B5EF4-FFF2-40B4-BE49-F238E27FC236}">
                <a16:creationId xmlns:a16="http://schemas.microsoft.com/office/drawing/2014/main" id="{29D50BF3-E4D0-456F-8073-8316CD3A0509}"/>
              </a:ext>
            </a:extLst>
          </p:cNvPr>
          <p:cNvSpPr txBox="1"/>
          <p:nvPr/>
        </p:nvSpPr>
        <p:spPr>
          <a:xfrm>
            <a:off x="686104" y="1384941"/>
            <a:ext cx="5107371" cy="2796663"/>
          </a:xfrm>
          <a:prstGeom prst="rect">
            <a:avLst/>
          </a:prstGeom>
          <a:noFill/>
        </p:spPr>
        <p:txBody>
          <a:bodyPr wrap="square">
            <a:spAutoFit/>
          </a:bodyPr>
          <a:lstStyle/>
          <a:p>
            <a:pPr marL="536575" indent="-285750">
              <a:spcAft>
                <a:spcPts val="800"/>
              </a:spcAft>
              <a:buFont typeface="Wingdings" panose="05000000000000000000" pitchFamily="2" charset="2"/>
              <a:buChar char="q"/>
            </a:pPr>
            <a:r>
              <a:rPr lang="uk-UA" sz="1600" dirty="0">
                <a:solidFill>
                  <a:srgbClr val="6C6463"/>
                </a:solidFill>
              </a:rPr>
              <a:t>Припинення  та усунення порушення</a:t>
            </a:r>
          </a:p>
          <a:p>
            <a:pPr marL="536575" indent="-285750">
              <a:spcAft>
                <a:spcPts val="800"/>
              </a:spcAft>
              <a:buFont typeface="Wingdings" panose="05000000000000000000" pitchFamily="2" charset="2"/>
              <a:buChar char="q"/>
            </a:pPr>
            <a:r>
              <a:rPr lang="uk-UA" sz="1600" dirty="0">
                <a:solidFill>
                  <a:srgbClr val="6C6463"/>
                </a:solidFill>
              </a:rPr>
              <a:t>Визнання монопольного становища на ринку</a:t>
            </a:r>
          </a:p>
          <a:p>
            <a:pPr marL="536575" indent="-285750">
              <a:spcAft>
                <a:spcPts val="800"/>
              </a:spcAft>
              <a:buFont typeface="Wingdings" panose="05000000000000000000" pitchFamily="2" charset="2"/>
              <a:buChar char="q"/>
            </a:pPr>
            <a:r>
              <a:rPr lang="uk-UA" sz="1600" dirty="0">
                <a:solidFill>
                  <a:srgbClr val="6C6463"/>
                </a:solidFill>
              </a:rPr>
              <a:t>Примусовий поділ</a:t>
            </a:r>
          </a:p>
          <a:p>
            <a:pPr marL="536575" indent="-285750">
              <a:spcAft>
                <a:spcPts val="800"/>
              </a:spcAft>
              <a:buFont typeface="Wingdings" panose="05000000000000000000" pitchFamily="2" charset="2"/>
              <a:buChar char="q"/>
            </a:pPr>
            <a:r>
              <a:rPr lang="uk-UA" sz="1600" dirty="0">
                <a:solidFill>
                  <a:srgbClr val="6C6463"/>
                </a:solidFill>
              </a:rPr>
              <a:t>Штраф (до 10 % доходу)</a:t>
            </a:r>
          </a:p>
          <a:p>
            <a:pPr marL="536575" indent="-285750">
              <a:spcAft>
                <a:spcPts val="800"/>
              </a:spcAft>
              <a:buFont typeface="Wingdings" panose="05000000000000000000" pitchFamily="2" charset="2"/>
              <a:buChar char="q"/>
            </a:pPr>
            <a:r>
              <a:rPr lang="uk-UA" sz="1600" dirty="0">
                <a:solidFill>
                  <a:srgbClr val="6C6463"/>
                </a:solidFill>
              </a:rPr>
              <a:t>Зобов’язання органу влади, органу місцевого самоврядування, органу адміністративно-господарського управління та контролю скасувати або змінити прийняте ним рішення</a:t>
            </a:r>
          </a:p>
          <a:p>
            <a:pPr marL="536575" indent="-285750">
              <a:lnSpc>
                <a:spcPct val="90000"/>
              </a:lnSpc>
              <a:spcAft>
                <a:spcPts val="800"/>
              </a:spcAft>
              <a:buFont typeface="Wingdings" panose="05000000000000000000" pitchFamily="2" charset="2"/>
              <a:buChar char="q"/>
            </a:pPr>
            <a:endParaRPr lang="uk-UA" sz="1600" dirty="0">
              <a:solidFill>
                <a:srgbClr val="6C6463"/>
              </a:solidFill>
            </a:endParaRPr>
          </a:p>
        </p:txBody>
      </p:sp>
      <p:pic>
        <p:nvPicPr>
          <p:cNvPr id="6" name="Picture 2" descr="символіка">
            <a:extLst>
              <a:ext uri="{FF2B5EF4-FFF2-40B4-BE49-F238E27FC236}">
                <a16:creationId xmlns:a16="http://schemas.microsoft.com/office/drawing/2014/main" id="{DB99B857-14F1-44DC-8579-AF1682EF8C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3166" y="1517818"/>
            <a:ext cx="1556554" cy="158879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7EABBC6-1C03-4587-B852-C60A8FCFA3A8}"/>
              </a:ext>
            </a:extLst>
          </p:cNvPr>
          <p:cNvSpPr txBox="1"/>
          <p:nvPr/>
        </p:nvSpPr>
        <p:spPr>
          <a:xfrm>
            <a:off x="6064880" y="3162305"/>
            <a:ext cx="4572000" cy="276999"/>
          </a:xfrm>
          <a:prstGeom prst="rect">
            <a:avLst/>
          </a:prstGeom>
          <a:noFill/>
        </p:spPr>
        <p:txBody>
          <a:bodyPr wrap="square">
            <a:spAutoFit/>
          </a:bodyPr>
          <a:lstStyle/>
          <a:p>
            <a:r>
              <a:rPr lang="uk-UA" sz="1200" i="1" dirty="0">
                <a:solidFill>
                  <a:srgbClr val="6C6463"/>
                </a:solidFill>
              </a:rPr>
              <a:t>https://amcu.gov.ua/pro-nas/simvolika</a:t>
            </a:r>
          </a:p>
        </p:txBody>
      </p:sp>
      <p:sp>
        <p:nvSpPr>
          <p:cNvPr id="7" name="Footer Placeholder 2">
            <a:extLst>
              <a:ext uri="{FF2B5EF4-FFF2-40B4-BE49-F238E27FC236}">
                <a16:creationId xmlns:a16="http://schemas.microsoft.com/office/drawing/2014/main" id="{45102152-155B-4C6E-8095-1AAEF9FEA676}"/>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29299063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E38AF5CA-9822-4278-A9E7-C75855D0E421}"/>
              </a:ext>
            </a:extLst>
          </p:cNvPr>
          <p:cNvSpPr>
            <a:spLocks noGrp="1"/>
          </p:cNvSpPr>
          <p:nvPr>
            <p:ph type="dt" sz="half" idx="10"/>
          </p:nvPr>
        </p:nvSpPr>
        <p:spPr>
          <a:xfrm>
            <a:off x="152400" y="4844639"/>
            <a:ext cx="2133600" cy="186148"/>
          </a:xfrm>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12"/>
          </p:nvPr>
        </p:nvSpPr>
        <p:spPr>
          <a:xfrm>
            <a:off x="6858000" y="4844639"/>
            <a:ext cx="2133600" cy="186148"/>
          </a:xfrm>
        </p:spPr>
        <p:txBody>
          <a:bodyPr anchor="ctr">
            <a:normAutofit/>
          </a:bodyPr>
          <a:lstStyle/>
          <a:p>
            <a:pPr>
              <a:spcAft>
                <a:spcPts val="600"/>
              </a:spcAft>
            </a:pPr>
            <a:fld id="{42782948-4DBE-204D-AB9E-B65E067054AE}" type="slidenum">
              <a:rPr lang="en-US" smtClean="0"/>
              <a:pPr>
                <a:spcAft>
                  <a:spcPts val="600"/>
                </a:spcAft>
              </a:pPr>
              <a:t>29</a:t>
            </a:fld>
            <a:endParaRPr lang="en-US"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a:xfrm>
            <a:off x="686104" y="679217"/>
            <a:ext cx="7772400" cy="465370"/>
          </a:xfrm>
        </p:spPr>
        <p:txBody>
          <a:bodyPr anchor="b">
            <a:normAutofit/>
          </a:bodyPr>
          <a:lstStyle/>
          <a:p>
            <a:r>
              <a:rPr lang="uk-UA" dirty="0">
                <a:solidFill>
                  <a:srgbClr val="0067B9"/>
                </a:solidFill>
              </a:rPr>
              <a:t>Судові спори</a:t>
            </a:r>
          </a:p>
        </p:txBody>
      </p:sp>
      <p:sp>
        <p:nvSpPr>
          <p:cNvPr id="26" name="TextBox 25">
            <a:extLst>
              <a:ext uri="{FF2B5EF4-FFF2-40B4-BE49-F238E27FC236}">
                <a16:creationId xmlns:a16="http://schemas.microsoft.com/office/drawing/2014/main" id="{29D50BF3-E4D0-456F-8073-8316CD3A0509}"/>
              </a:ext>
            </a:extLst>
          </p:cNvPr>
          <p:cNvSpPr txBox="1"/>
          <p:nvPr/>
        </p:nvSpPr>
        <p:spPr>
          <a:xfrm>
            <a:off x="263260" y="1420271"/>
            <a:ext cx="3700901" cy="2064155"/>
          </a:xfrm>
          <a:prstGeom prst="rect">
            <a:avLst/>
          </a:prstGeom>
          <a:noFill/>
        </p:spPr>
        <p:txBody>
          <a:bodyPr wrap="square">
            <a:spAutoFit/>
          </a:bodyPr>
          <a:lstStyle/>
          <a:p>
            <a:pPr marL="0" indent="0">
              <a:buNone/>
            </a:pPr>
            <a:r>
              <a:rPr lang="uk-UA" sz="1300" dirty="0">
                <a:solidFill>
                  <a:srgbClr val="0067B9"/>
                </a:solidFill>
                <a:ea typeface="+mj-ea"/>
              </a:rPr>
              <a:t>Господарські суди розглядають спори у справах:</a:t>
            </a:r>
          </a:p>
          <a:p>
            <a:pPr marL="536575" indent="-285750">
              <a:spcBef>
                <a:spcPts val="0"/>
              </a:spcBef>
              <a:spcAft>
                <a:spcPts val="800"/>
              </a:spcAft>
              <a:buFont typeface="Wingdings" panose="05000000000000000000" pitchFamily="2" charset="2"/>
              <a:buChar char="q"/>
            </a:pPr>
            <a:r>
              <a:rPr lang="uk-UA" sz="1300" dirty="0">
                <a:solidFill>
                  <a:srgbClr val="6C6463"/>
                </a:solidFill>
              </a:rPr>
              <a:t>що виникають з правочинів (договорів), укладених у процесі господарської діяльності;</a:t>
            </a:r>
          </a:p>
          <a:p>
            <a:pPr marL="536575" indent="-285750">
              <a:spcBef>
                <a:spcPts val="0"/>
              </a:spcBef>
              <a:spcAft>
                <a:spcPts val="800"/>
              </a:spcAft>
              <a:buFont typeface="Wingdings" panose="05000000000000000000" pitchFamily="2" charset="2"/>
              <a:buChar char="q"/>
            </a:pPr>
            <a:r>
              <a:rPr lang="uk-UA" sz="1300" dirty="0">
                <a:solidFill>
                  <a:srgbClr val="6C6463"/>
                </a:solidFill>
              </a:rPr>
              <a:t>щодо захисту економічної конкуренції, обмеження монополій, захисту від недобросовісної конкуренції, в т.ч. оскарження рішень АМКУ.</a:t>
            </a:r>
          </a:p>
          <a:p>
            <a:pPr marL="250825" algn="r">
              <a:lnSpc>
                <a:spcPct val="90000"/>
              </a:lnSpc>
              <a:spcAft>
                <a:spcPts val="800"/>
              </a:spcAft>
            </a:pPr>
            <a:r>
              <a:rPr lang="uk-UA" sz="1200" i="1" dirty="0">
                <a:solidFill>
                  <a:srgbClr val="6C6463"/>
                </a:solidFill>
              </a:rPr>
              <a:t>Господарський процесуальний кодекс України</a:t>
            </a:r>
          </a:p>
        </p:txBody>
      </p:sp>
      <p:sp>
        <p:nvSpPr>
          <p:cNvPr id="9" name="TextBox 8">
            <a:extLst>
              <a:ext uri="{FF2B5EF4-FFF2-40B4-BE49-F238E27FC236}">
                <a16:creationId xmlns:a16="http://schemas.microsoft.com/office/drawing/2014/main" id="{40A61F59-2884-4AE6-A26D-8961F49E555D}"/>
              </a:ext>
            </a:extLst>
          </p:cNvPr>
          <p:cNvSpPr txBox="1"/>
          <p:nvPr/>
        </p:nvSpPr>
        <p:spPr>
          <a:xfrm>
            <a:off x="4133299" y="1420271"/>
            <a:ext cx="4747441" cy="2056973"/>
          </a:xfrm>
          <a:prstGeom prst="rect">
            <a:avLst/>
          </a:prstGeom>
          <a:noFill/>
        </p:spPr>
        <p:txBody>
          <a:bodyPr wrap="square">
            <a:spAutoFit/>
          </a:bodyPr>
          <a:lstStyle/>
          <a:p>
            <a:r>
              <a:rPr lang="uk-UA" sz="1300" dirty="0">
                <a:solidFill>
                  <a:srgbClr val="0067B9"/>
                </a:solidFill>
                <a:ea typeface="+mj-ea"/>
              </a:rPr>
              <a:t>Адміністративні суди розглядають справи:</a:t>
            </a:r>
          </a:p>
          <a:p>
            <a:pPr marL="536575" indent="-285750">
              <a:spcAft>
                <a:spcPts val="800"/>
              </a:spcAft>
              <a:buFont typeface="Wingdings" panose="05000000000000000000" pitchFamily="2" charset="2"/>
              <a:buChar char="q"/>
            </a:pPr>
            <a:r>
              <a:rPr lang="uk-UA" sz="1300" dirty="0">
                <a:solidFill>
                  <a:srgbClr val="6C6463"/>
                </a:solidFill>
              </a:rPr>
              <a:t>оскарження рішень, дій чи бездіяльності, </a:t>
            </a:r>
            <a:r>
              <a:rPr lang="en-US" sz="1300" dirty="0">
                <a:solidFill>
                  <a:srgbClr val="6C6463"/>
                </a:solidFill>
              </a:rPr>
              <a:t>c</a:t>
            </a:r>
            <a:r>
              <a:rPr lang="ru-RU" sz="1300" dirty="0">
                <a:solidFill>
                  <a:srgbClr val="6C6463"/>
                </a:solidFill>
              </a:rPr>
              <a:t>у</a:t>
            </a:r>
            <a:r>
              <a:rPr lang="uk-UA" sz="1300" dirty="0">
                <a:solidFill>
                  <a:srgbClr val="6C6463"/>
                </a:solidFill>
              </a:rPr>
              <a:t>б</a:t>
            </a:r>
            <a:r>
              <a:rPr lang="en-US" sz="1300" dirty="0">
                <a:solidFill>
                  <a:srgbClr val="6C6463"/>
                </a:solidFill>
              </a:rPr>
              <a:t>’</a:t>
            </a:r>
            <a:r>
              <a:rPr lang="uk-UA" sz="1300" dirty="0">
                <a:solidFill>
                  <a:srgbClr val="6C6463"/>
                </a:solidFill>
              </a:rPr>
              <a:t>єктів владних повноважень*.</a:t>
            </a:r>
          </a:p>
          <a:p>
            <a:pPr marL="250825">
              <a:spcBef>
                <a:spcPts val="400"/>
              </a:spcBef>
              <a:spcAft>
                <a:spcPts val="800"/>
              </a:spcAft>
            </a:pPr>
            <a:r>
              <a:rPr lang="ru-RU" sz="1200" i="1" dirty="0">
                <a:solidFill>
                  <a:srgbClr val="6C6463"/>
                </a:solidFill>
              </a:rPr>
              <a:t>*</a:t>
            </a:r>
            <a:r>
              <a:rPr lang="uk-UA" sz="1200" i="1" dirty="0">
                <a:solidFill>
                  <a:srgbClr val="6C6463"/>
                </a:solidFill>
              </a:rPr>
              <a:t>Суб’єкт владних повноважень — це орган державної влади, орган місцевого самоврядування, їхня посадова чи службова особа, інший суб’єкт при здійсненні ними владних управлінських функцій на основі законодавства, </a:t>
            </a:r>
            <a:br>
              <a:rPr lang="uk-UA" sz="1200" i="1" dirty="0">
                <a:solidFill>
                  <a:srgbClr val="6C6463"/>
                </a:solidFill>
              </a:rPr>
            </a:br>
            <a:r>
              <a:rPr lang="uk-UA" sz="1200" i="1" dirty="0">
                <a:solidFill>
                  <a:srgbClr val="6C6463"/>
                </a:solidFill>
              </a:rPr>
              <a:t>в т.ч. на виконання делегованих повноважень. </a:t>
            </a:r>
          </a:p>
          <a:p>
            <a:pPr marL="250825" algn="r">
              <a:spcAft>
                <a:spcPts val="800"/>
              </a:spcAft>
            </a:pPr>
            <a:r>
              <a:rPr lang="uk-UA" sz="1200" i="1" dirty="0">
                <a:solidFill>
                  <a:srgbClr val="6C6463"/>
                </a:solidFill>
              </a:rPr>
              <a:t>Кодекс адміністративного судочинства України</a:t>
            </a:r>
          </a:p>
        </p:txBody>
      </p:sp>
      <p:pic>
        <p:nvPicPr>
          <p:cNvPr id="8" name="Рисунок 7" descr="Комментарий &quot;Важно&quot;">
            <a:extLst>
              <a:ext uri="{FF2B5EF4-FFF2-40B4-BE49-F238E27FC236}">
                <a16:creationId xmlns:a16="http://schemas.microsoft.com/office/drawing/2014/main" id="{7A360298-8E3A-4321-98F0-65468BECF3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34879" y="1984809"/>
            <a:ext cx="374118" cy="374118"/>
          </a:xfrm>
          <a:prstGeom prst="rect">
            <a:avLst/>
          </a:prstGeom>
        </p:spPr>
      </p:pic>
      <p:sp>
        <p:nvSpPr>
          <p:cNvPr id="10" name="TextBox 9">
            <a:extLst>
              <a:ext uri="{FF2B5EF4-FFF2-40B4-BE49-F238E27FC236}">
                <a16:creationId xmlns:a16="http://schemas.microsoft.com/office/drawing/2014/main" id="{38441D5A-FEE8-4AA4-9A4E-84F47C689730}"/>
              </a:ext>
            </a:extLst>
          </p:cNvPr>
          <p:cNvSpPr txBox="1"/>
          <p:nvPr/>
        </p:nvSpPr>
        <p:spPr>
          <a:xfrm>
            <a:off x="337256" y="3712822"/>
            <a:ext cx="8543483" cy="1154162"/>
          </a:xfrm>
          <a:prstGeom prst="rect">
            <a:avLst/>
          </a:prstGeom>
          <a:noFill/>
        </p:spPr>
        <p:txBody>
          <a:bodyPr wrap="square">
            <a:spAutoFit/>
          </a:bodyPr>
          <a:lstStyle/>
          <a:p>
            <a:r>
              <a:rPr lang="uk-UA" sz="1300" dirty="0">
                <a:solidFill>
                  <a:srgbClr val="0067B9"/>
                </a:solidFill>
                <a:ea typeface="+mj-ea"/>
              </a:rPr>
              <a:t>Узагальнення судової практики вирішення спорів, що виникають у сфері надання послуг з електропостачання»:</a:t>
            </a:r>
            <a:endParaRPr lang="uk-UA" sz="1300" dirty="0">
              <a:solidFill>
                <a:srgbClr val="6C6463"/>
              </a:solidFill>
            </a:endParaRPr>
          </a:p>
          <a:p>
            <a:pPr marL="536575" indent="-285750">
              <a:buFont typeface="Wingdings" panose="05000000000000000000" pitchFamily="2" charset="2"/>
              <a:buChar char="q"/>
            </a:pPr>
            <a:r>
              <a:rPr lang="uk-UA" sz="1300" dirty="0">
                <a:solidFill>
                  <a:srgbClr val="6C6463"/>
                </a:solidFill>
              </a:rPr>
              <a:t>укладення договорів;</a:t>
            </a:r>
          </a:p>
          <a:p>
            <a:pPr marL="536575" indent="-285750">
              <a:buFont typeface="Wingdings" panose="05000000000000000000" pitchFamily="2" charset="2"/>
              <a:buChar char="q"/>
            </a:pPr>
            <a:r>
              <a:rPr lang="uk-UA" sz="1300" dirty="0">
                <a:solidFill>
                  <a:srgbClr val="6C6463"/>
                </a:solidFill>
              </a:rPr>
              <a:t>стягнення заборгованості за електроенергію;</a:t>
            </a:r>
          </a:p>
          <a:p>
            <a:pPr marL="536575" indent="-285750">
              <a:buFont typeface="Wingdings" panose="05000000000000000000" pitchFamily="2" charset="2"/>
              <a:buChar char="q"/>
            </a:pPr>
            <a:r>
              <a:rPr lang="uk-UA" sz="1300" dirty="0">
                <a:solidFill>
                  <a:srgbClr val="6C6463"/>
                </a:solidFill>
              </a:rPr>
              <a:t>стягнення вартості недоврахованої електроенергії тощо.</a:t>
            </a:r>
          </a:p>
          <a:p>
            <a:pPr marL="250825" algn="r">
              <a:spcBef>
                <a:spcPts val="600"/>
              </a:spcBef>
              <a:spcAft>
                <a:spcPts val="600"/>
              </a:spcAft>
            </a:pPr>
            <a:r>
              <a:rPr lang="ru-RU" sz="1200" i="1" dirty="0">
                <a:solidFill>
                  <a:srgbClr val="6C6463"/>
                </a:solidFill>
              </a:rPr>
              <a:t>Постанова пленуму Вищого господарського суду </a:t>
            </a:r>
            <a:r>
              <a:rPr lang="uk-UA" sz="1200" i="1" dirty="0">
                <a:solidFill>
                  <a:srgbClr val="6C6463"/>
                </a:solidFill>
              </a:rPr>
              <a:t>України</a:t>
            </a:r>
            <a:r>
              <a:rPr lang="ru-RU" sz="1200" i="1" dirty="0">
                <a:solidFill>
                  <a:srgbClr val="6C6463"/>
                </a:solidFill>
              </a:rPr>
              <a:t> 16.12.2015  № 3</a:t>
            </a:r>
            <a:endParaRPr lang="uk-UA" sz="1200" i="1" dirty="0">
              <a:solidFill>
                <a:srgbClr val="6C6463"/>
              </a:solidFill>
            </a:endParaRPr>
          </a:p>
        </p:txBody>
      </p:sp>
      <p:sp>
        <p:nvSpPr>
          <p:cNvPr id="6" name="Footer Placeholder 2">
            <a:extLst>
              <a:ext uri="{FF2B5EF4-FFF2-40B4-BE49-F238E27FC236}">
                <a16:creationId xmlns:a16="http://schemas.microsoft.com/office/drawing/2014/main" id="{6C95BA75-2431-455E-ACFF-4241A3334A77}"/>
              </a:ext>
            </a:extLst>
          </p:cNvPr>
          <p:cNvSpPr txBox="1">
            <a:spLocks/>
          </p:cNvSpPr>
          <p:nvPr/>
        </p:nvSpPr>
        <p:spPr>
          <a:xfrm>
            <a:off x="3124200" y="4844639"/>
            <a:ext cx="2895600" cy="18614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uk-UA" sz="600" dirty="0">
                <a:solidFill>
                  <a:srgbClr val="6C6463"/>
                </a:solidFill>
              </a:rPr>
              <a:t>Частина ІІ. Практичні аспекти</a:t>
            </a:r>
            <a:endParaRPr lang="en-US" sz="600" dirty="0">
              <a:solidFill>
                <a:srgbClr val="6C6463"/>
              </a:solidFill>
              <a:latin typeface="Gill Sans MT"/>
            </a:endParaRPr>
          </a:p>
        </p:txBody>
      </p:sp>
    </p:spTree>
    <p:extLst>
      <p:ext uri="{BB962C8B-B14F-4D97-AF65-F5344CB8AC3E}">
        <p14:creationId xmlns:p14="http://schemas.microsoft.com/office/powerpoint/2010/main" val="2963164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C8B68496-2C4B-434C-9EAC-085420394568}"/>
              </a:ext>
            </a:extLst>
          </p:cNvPr>
          <p:cNvSpPr>
            <a:spLocks noGrp="1"/>
          </p:cNvSpPr>
          <p:nvPr>
            <p:ph type="dt" sz="half" idx="2"/>
          </p:nvPr>
        </p:nvSpPr>
        <p:spPr/>
        <p:txBody>
          <a:bodyPr/>
          <a:lstStyle/>
          <a:p>
            <a:fld id="{414FB1AD-D69E-B741-965A-0BAE826C2FA6}" type="datetime1">
              <a:rPr lang="en-US" smtClean="0"/>
              <a:pPr/>
              <a:t>11/13/2020</a:t>
            </a:fld>
            <a:endParaRPr lang="en-US"/>
          </a:p>
        </p:txBody>
      </p:sp>
      <p:sp>
        <p:nvSpPr>
          <p:cNvPr id="4" name="Номер слайда 3">
            <a:extLst>
              <a:ext uri="{FF2B5EF4-FFF2-40B4-BE49-F238E27FC236}">
                <a16:creationId xmlns:a16="http://schemas.microsoft.com/office/drawing/2014/main" id="{EF52B9C4-14F2-F742-BA77-1C75105C4878}"/>
              </a:ext>
            </a:extLst>
          </p:cNvPr>
          <p:cNvSpPr>
            <a:spLocks noGrp="1"/>
          </p:cNvSpPr>
          <p:nvPr>
            <p:ph type="sldNum" sz="quarter" idx="4"/>
          </p:nvPr>
        </p:nvSpPr>
        <p:spPr/>
        <p:txBody>
          <a:bodyPr/>
          <a:lstStyle/>
          <a:p>
            <a:fld id="{42782948-4DBE-204D-AB9E-B65E067054AE}" type="slidenum">
              <a:rPr lang="en-US" smtClean="0"/>
              <a:pPr/>
              <a:t>3</a:t>
            </a:fld>
            <a:endParaRPr lang="en-US"/>
          </a:p>
        </p:txBody>
      </p:sp>
      <p:sp>
        <p:nvSpPr>
          <p:cNvPr id="5" name="Заголовок 4">
            <a:extLst>
              <a:ext uri="{FF2B5EF4-FFF2-40B4-BE49-F238E27FC236}">
                <a16:creationId xmlns:a16="http://schemas.microsoft.com/office/drawing/2014/main" id="{F2D95192-369E-9D40-869B-A55F8E437F1F}"/>
              </a:ext>
            </a:extLst>
          </p:cNvPr>
          <p:cNvSpPr>
            <a:spLocks noGrp="1"/>
          </p:cNvSpPr>
          <p:nvPr>
            <p:ph type="title"/>
          </p:nvPr>
        </p:nvSpPr>
        <p:spPr/>
        <p:txBody>
          <a:bodyPr/>
          <a:lstStyle/>
          <a:p>
            <a:pPr algn="ctr"/>
            <a:r>
              <a:rPr lang="uk-UA" dirty="0"/>
              <a:t>Правова база захисту прав споживачів </a:t>
            </a:r>
          </a:p>
        </p:txBody>
      </p:sp>
      <p:sp>
        <p:nvSpPr>
          <p:cNvPr id="6" name="Объект 5">
            <a:extLst>
              <a:ext uri="{FF2B5EF4-FFF2-40B4-BE49-F238E27FC236}">
                <a16:creationId xmlns:a16="http://schemas.microsoft.com/office/drawing/2014/main" id="{FFABDCC2-3BDA-BE48-8B8A-F2EFD9A2EB19}"/>
              </a:ext>
            </a:extLst>
          </p:cNvPr>
          <p:cNvSpPr>
            <a:spLocks noGrp="1"/>
          </p:cNvSpPr>
          <p:nvPr>
            <p:ph idx="1"/>
          </p:nvPr>
        </p:nvSpPr>
        <p:spPr>
          <a:xfrm>
            <a:off x="567559" y="1296987"/>
            <a:ext cx="8424041" cy="3547652"/>
          </a:xfrm>
        </p:spPr>
        <p:txBody>
          <a:bodyPr>
            <a:normAutofit/>
          </a:bodyPr>
          <a:lstStyle/>
          <a:p>
            <a:pPr marL="0" indent="0">
              <a:buNone/>
            </a:pPr>
            <a:r>
              <a:rPr lang="uk-UA" dirty="0"/>
              <a:t>До законодавства про захист прав споживачів електричної енергії відносяться:</a:t>
            </a:r>
          </a:p>
          <a:p>
            <a:pPr marL="536575" indent="-285750">
              <a:buFont typeface="Wingdings" panose="05000000000000000000" pitchFamily="2" charset="2"/>
              <a:buChar char="q"/>
            </a:pPr>
            <a:r>
              <a:rPr lang="uk-UA" dirty="0"/>
              <a:t>Конституція України </a:t>
            </a:r>
          </a:p>
          <a:p>
            <a:pPr marL="536575" indent="-285750">
              <a:buFont typeface="Wingdings" panose="05000000000000000000" pitchFamily="2" charset="2"/>
              <a:buChar char="q"/>
            </a:pPr>
            <a:r>
              <a:rPr lang="uk-UA" dirty="0"/>
              <a:t>Закон України «Про захист прав споживачів»</a:t>
            </a:r>
          </a:p>
          <a:p>
            <a:pPr marL="536575" indent="-285750">
              <a:buFont typeface="Wingdings" panose="05000000000000000000" pitchFamily="2" charset="2"/>
              <a:buChar char="q"/>
            </a:pPr>
            <a:r>
              <a:rPr lang="uk-UA" dirty="0"/>
              <a:t>Закон України «Про захист економічної конкуренції»</a:t>
            </a:r>
          </a:p>
          <a:p>
            <a:pPr marL="536575" indent="-285750">
              <a:buFont typeface="Wingdings" panose="05000000000000000000" pitchFamily="2" charset="2"/>
              <a:buChar char="q"/>
            </a:pPr>
            <a:r>
              <a:rPr lang="uk-UA" dirty="0"/>
              <a:t>Закон України «Про ринок електричної енергії»</a:t>
            </a:r>
          </a:p>
          <a:p>
            <a:pPr marL="536575" indent="-285750">
              <a:buFont typeface="Wingdings" panose="05000000000000000000" pitchFamily="2" charset="2"/>
              <a:buChar char="q"/>
            </a:pPr>
            <a:r>
              <a:rPr lang="uk-UA" dirty="0"/>
              <a:t>Цивільний кодекс України, Господарський кодекс</a:t>
            </a:r>
          </a:p>
          <a:p>
            <a:pPr marL="536575" indent="-285750">
              <a:buFont typeface="Wingdings" panose="05000000000000000000" pitchFamily="2" charset="2"/>
              <a:buChar char="q"/>
            </a:pPr>
            <a:r>
              <a:rPr lang="uk-UA" dirty="0"/>
              <a:t>Інші нормативно-правові акти, що містять положення про захист прав споживачів</a:t>
            </a:r>
          </a:p>
          <a:p>
            <a:endParaRPr lang="uk-UA" dirty="0"/>
          </a:p>
          <a:p>
            <a:endParaRPr lang="uk-UA" dirty="0"/>
          </a:p>
        </p:txBody>
      </p:sp>
      <p:sp>
        <p:nvSpPr>
          <p:cNvPr id="7" name="Нижний колонтитул 2">
            <a:extLst>
              <a:ext uri="{FF2B5EF4-FFF2-40B4-BE49-F238E27FC236}">
                <a16:creationId xmlns:a16="http://schemas.microsoft.com/office/drawing/2014/main" id="{8D899DA0-04C3-4337-B9E8-9535860F42FA}"/>
              </a:ext>
            </a:extLst>
          </p:cNvPr>
          <p:cNvSpPr>
            <a:spLocks noGrp="1"/>
          </p:cNvSpPr>
          <p:nvPr>
            <p:ph type="ftr" sz="quarter" idx="3"/>
          </p:nvPr>
        </p:nvSpPr>
        <p:spPr>
          <a:xfrm>
            <a:off x="3124200" y="4845380"/>
            <a:ext cx="2895600" cy="184666"/>
          </a:xfrm>
        </p:spPr>
        <p:txBody>
          <a:bodyPr/>
          <a:lstStyle/>
          <a:p>
            <a:r>
              <a:rPr lang="uk-UA" dirty="0"/>
              <a:t>Частина І. Загальна правова база</a:t>
            </a:r>
            <a:endParaRPr lang="en-US" dirty="0"/>
          </a:p>
        </p:txBody>
      </p:sp>
    </p:spTree>
    <p:extLst>
      <p:ext uri="{BB962C8B-B14F-4D97-AF65-F5344CB8AC3E}">
        <p14:creationId xmlns:p14="http://schemas.microsoft.com/office/powerpoint/2010/main" val="39006073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descr="Изображение выглядит как внешний, мужчина, держит, вода&#10;&#10;Автоматически созданное описание">
            <a:extLst>
              <a:ext uri="{FF2B5EF4-FFF2-40B4-BE49-F238E27FC236}">
                <a16:creationId xmlns:a16="http://schemas.microsoft.com/office/drawing/2014/main" id="{0A4B2819-D881-427F-9DE1-6C5A1457DA4F}"/>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rcRect l="19800" r="19800"/>
          <a:stretch>
            <a:fillRect/>
          </a:stretch>
        </p:blipFill>
        <p:spPr>
          <a:effectLst>
            <a:outerShdw blurRad="50800" dist="50800" dir="5400000" algn="ctr" rotWithShape="0">
              <a:srgbClr val="000000">
                <a:alpha val="0"/>
              </a:srgbClr>
            </a:outerShdw>
          </a:effectLst>
        </p:spPr>
      </p:pic>
      <p:sp>
        <p:nvSpPr>
          <p:cNvPr id="2" name="Дата 1">
            <a:extLst>
              <a:ext uri="{FF2B5EF4-FFF2-40B4-BE49-F238E27FC236}">
                <a16:creationId xmlns:a16="http://schemas.microsoft.com/office/drawing/2014/main" id="{E38AF5CA-9822-4278-A9E7-C75855D0E421}"/>
              </a:ext>
            </a:extLst>
          </p:cNvPr>
          <p:cNvSpPr>
            <a:spLocks noGrp="1"/>
          </p:cNvSpPr>
          <p:nvPr>
            <p:ph type="dt" sz="half" idx="2"/>
          </p:nvPr>
        </p:nvSpPr>
        <p:spPr/>
        <p:txBody>
          <a:bodyPr anchor="ctr">
            <a:normAutofit/>
          </a:bodyPr>
          <a:lstStyle/>
          <a:p>
            <a:pPr>
              <a:spcAft>
                <a:spcPts val="600"/>
              </a:spcAft>
            </a:pPr>
            <a:fld id="{414FB1AD-D69E-B741-965A-0BAE826C2FA6}" type="datetime1">
              <a:rPr lang="en-US" smtClean="0"/>
              <a:pPr>
                <a:spcAft>
                  <a:spcPts val="600"/>
                </a:spcAft>
              </a:pPr>
              <a:t>11/13/2020</a:t>
            </a:fld>
            <a:endParaRPr lang="en-US" dirty="0"/>
          </a:p>
        </p:txBody>
      </p:sp>
      <p:sp>
        <p:nvSpPr>
          <p:cNvPr id="4" name="Номер слайда 3">
            <a:extLst>
              <a:ext uri="{FF2B5EF4-FFF2-40B4-BE49-F238E27FC236}">
                <a16:creationId xmlns:a16="http://schemas.microsoft.com/office/drawing/2014/main" id="{2A359659-3F1F-4E9F-936A-E54DECF30698}"/>
              </a:ext>
            </a:extLst>
          </p:cNvPr>
          <p:cNvSpPr>
            <a:spLocks noGrp="1"/>
          </p:cNvSpPr>
          <p:nvPr>
            <p:ph type="sldNum" sz="quarter" idx="4"/>
          </p:nvPr>
        </p:nvSpPr>
        <p:spPr/>
        <p:txBody>
          <a:bodyPr anchor="ctr">
            <a:normAutofit/>
          </a:bodyPr>
          <a:lstStyle/>
          <a:p>
            <a:pPr>
              <a:spcAft>
                <a:spcPts val="600"/>
              </a:spcAft>
            </a:pPr>
            <a:fld id="{42782948-4DBE-204D-AB9E-B65E067054AE}" type="slidenum">
              <a:rPr lang="en-US" smtClean="0"/>
              <a:pPr>
                <a:spcAft>
                  <a:spcPts val="600"/>
                </a:spcAft>
              </a:pPr>
              <a:t>30</a:t>
            </a:fld>
            <a:endParaRPr lang="en-US" dirty="0"/>
          </a:p>
        </p:txBody>
      </p:sp>
      <p:sp>
        <p:nvSpPr>
          <p:cNvPr id="13" name="Объект 12">
            <a:extLst>
              <a:ext uri="{FF2B5EF4-FFF2-40B4-BE49-F238E27FC236}">
                <a16:creationId xmlns:a16="http://schemas.microsoft.com/office/drawing/2014/main" id="{70E2C3CC-4069-480E-BADB-0B7A9D0FC1EB}"/>
              </a:ext>
            </a:extLst>
          </p:cNvPr>
          <p:cNvSpPr>
            <a:spLocks noGrp="1"/>
          </p:cNvSpPr>
          <p:nvPr>
            <p:ph idx="1"/>
          </p:nvPr>
        </p:nvSpPr>
        <p:spPr/>
        <p:txBody>
          <a:bodyPr>
            <a:normAutofit fontScale="85000" lnSpcReduction="10000"/>
          </a:bodyPr>
          <a:lstStyle/>
          <a:p>
            <a:pPr marL="536575" indent="-285750">
              <a:spcAft>
                <a:spcPts val="800"/>
              </a:spcAft>
              <a:buFont typeface="Wingdings" panose="05000000000000000000" pitchFamily="2" charset="2"/>
              <a:buChar char="q"/>
            </a:pPr>
            <a:r>
              <a:rPr lang="uk-UA" b="1" dirty="0">
                <a:solidFill>
                  <a:srgbClr val="6C6463"/>
                </a:solidFill>
              </a:rPr>
              <a:t>Знає свої права та фіксує їх порушення </a:t>
            </a:r>
            <a:r>
              <a:rPr lang="uk-UA" dirty="0">
                <a:solidFill>
                  <a:srgbClr val="6C6463"/>
                </a:solidFill>
              </a:rPr>
              <a:t>з боку надавачів послуг/ Учасників ринків</a:t>
            </a:r>
          </a:p>
          <a:p>
            <a:pPr marL="536575" indent="-285750">
              <a:spcAft>
                <a:spcPts val="800"/>
              </a:spcAft>
              <a:buFont typeface="Wingdings" panose="05000000000000000000" pitchFamily="2" charset="2"/>
              <a:buChar char="q"/>
            </a:pPr>
            <a:r>
              <a:rPr lang="uk-UA" b="1" dirty="0">
                <a:solidFill>
                  <a:srgbClr val="6C6463"/>
                </a:solidFill>
              </a:rPr>
              <a:t>Веде комунікацію</a:t>
            </a:r>
            <a:r>
              <a:rPr lang="uk-UA" dirty="0">
                <a:solidFill>
                  <a:srgbClr val="6C6463"/>
                </a:solidFill>
              </a:rPr>
              <a:t> з Учасниками ринку, так і з Регулятором на захисті прав споживачів своєї громади</a:t>
            </a:r>
          </a:p>
          <a:p>
            <a:pPr marL="536575" indent="-285750">
              <a:spcAft>
                <a:spcPts val="800"/>
              </a:spcAft>
              <a:buFont typeface="Wingdings" panose="05000000000000000000" pitchFamily="2" charset="2"/>
              <a:buChar char="q"/>
            </a:pPr>
            <a:r>
              <a:rPr lang="uk-UA" b="1" dirty="0">
                <a:solidFill>
                  <a:srgbClr val="6C6463"/>
                </a:solidFill>
              </a:rPr>
              <a:t>Дотримується умов та правил </a:t>
            </a:r>
            <a:r>
              <a:rPr lang="uk-UA" dirty="0">
                <a:solidFill>
                  <a:srgbClr val="6C6463"/>
                </a:solidFill>
              </a:rPr>
              <a:t>користування електричною енергією, природним газом та комунальними послугами</a:t>
            </a:r>
          </a:p>
          <a:p>
            <a:pPr marL="536575" indent="-285750">
              <a:spcAft>
                <a:spcPts val="800"/>
              </a:spcAft>
              <a:buFont typeface="Wingdings" panose="05000000000000000000" pitchFamily="2" charset="2"/>
              <a:buChar char="q"/>
            </a:pPr>
            <a:r>
              <a:rPr lang="uk-UA" b="1" dirty="0">
                <a:solidFill>
                  <a:srgbClr val="6C6463"/>
                </a:solidFill>
              </a:rPr>
              <a:t>Є прикладом для інших </a:t>
            </a:r>
            <a:r>
              <a:rPr lang="uk-UA" dirty="0">
                <a:solidFill>
                  <a:srgbClr val="6C6463"/>
                </a:solidFill>
              </a:rPr>
              <a:t>споживачів своєї громади</a:t>
            </a:r>
          </a:p>
          <a:p>
            <a:endParaRPr lang="uk-UA" dirty="0"/>
          </a:p>
        </p:txBody>
      </p:sp>
      <p:sp>
        <p:nvSpPr>
          <p:cNvPr id="5" name="Заголовок 4">
            <a:extLst>
              <a:ext uri="{FF2B5EF4-FFF2-40B4-BE49-F238E27FC236}">
                <a16:creationId xmlns:a16="http://schemas.microsoft.com/office/drawing/2014/main" id="{8DE081DC-2870-40F5-BEC0-C544BB9E1D58}"/>
              </a:ext>
            </a:extLst>
          </p:cNvPr>
          <p:cNvSpPr>
            <a:spLocks noGrp="1"/>
          </p:cNvSpPr>
          <p:nvPr>
            <p:ph type="title"/>
          </p:nvPr>
        </p:nvSpPr>
        <p:spPr/>
        <p:txBody>
          <a:bodyPr anchor="b">
            <a:normAutofit/>
          </a:bodyPr>
          <a:lstStyle/>
          <a:p>
            <a:pPr marL="20637" indent="0">
              <a:spcAft>
                <a:spcPts val="800"/>
              </a:spcAft>
              <a:buNone/>
            </a:pPr>
            <a:r>
              <a:rPr lang="uk-UA" sz="2400" dirty="0">
                <a:solidFill>
                  <a:srgbClr val="0067B9"/>
                </a:solidFill>
                <a:ea typeface="+mj-ea"/>
              </a:rPr>
              <a:t>Енергограмотний Споживач:</a:t>
            </a:r>
          </a:p>
        </p:txBody>
      </p:sp>
      <p:sp>
        <p:nvSpPr>
          <p:cNvPr id="19" name="Текст 18">
            <a:extLst>
              <a:ext uri="{FF2B5EF4-FFF2-40B4-BE49-F238E27FC236}">
                <a16:creationId xmlns:a16="http://schemas.microsoft.com/office/drawing/2014/main" id="{CB3EFDAD-B420-4A8A-8B92-02E69105EFD0}"/>
              </a:ext>
            </a:extLst>
          </p:cNvPr>
          <p:cNvSpPr>
            <a:spLocks noGrp="1"/>
          </p:cNvSpPr>
          <p:nvPr>
            <p:ph type="body" sz="quarter" idx="12"/>
          </p:nvPr>
        </p:nvSpPr>
        <p:spPr/>
        <p:txBody>
          <a:bodyPr/>
          <a:lstStyle/>
          <a:p>
            <a:r>
              <a:rPr lang="uk-UA" dirty="0"/>
              <a:t>ФОТО: </a:t>
            </a:r>
            <a:r>
              <a:rPr lang="en-US" dirty="0"/>
              <a:t>PEXELS</a:t>
            </a:r>
            <a:endParaRPr lang="uk-UA" dirty="0"/>
          </a:p>
        </p:txBody>
      </p:sp>
      <p:sp>
        <p:nvSpPr>
          <p:cNvPr id="9" name="Нижний колонтитул 2">
            <a:extLst>
              <a:ext uri="{FF2B5EF4-FFF2-40B4-BE49-F238E27FC236}">
                <a16:creationId xmlns:a16="http://schemas.microsoft.com/office/drawing/2014/main" id="{4BBDD46C-8E66-470F-AA86-4A1A4480BBE4}"/>
              </a:ext>
            </a:extLst>
          </p:cNvPr>
          <p:cNvSpPr txBox="1">
            <a:spLocks/>
          </p:cNvSpPr>
          <p:nvPr/>
        </p:nvSpPr>
        <p:spPr>
          <a:xfrm>
            <a:off x="964623" y="4845050"/>
            <a:ext cx="2895600" cy="185738"/>
          </a:xfrm>
          <a:prstGeom prst="rect">
            <a:avLst/>
          </a:prstGeom>
        </p:spPr>
        <p:txBody>
          <a:bodyPr vert="horz" lIns="91440" tIns="45720" rIns="91440" bIns="45720" rtlCol="0" anchor="ctr">
            <a:normAutofit/>
          </a:bodyPr>
          <a:lstStyle>
            <a:defPPr>
              <a:defRPr lang="en-US"/>
            </a:defPPr>
            <a:lvl1pPr marL="0" algn="ctr" defTabSz="457200" rtl="0" eaLnBrk="1" latinLnBrk="0" hangingPunct="1">
              <a:defRPr sz="600" b="0" i="0" kern="1200">
                <a:solidFill>
                  <a:srgbClr val="6C6463"/>
                </a:solidFill>
                <a:latin typeface="Gill Sans MT"/>
                <a:ea typeface="+mn-ea"/>
                <a:cs typeface="Gill Sans M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uk-UA"/>
              <a:t>Захист прав споживачів у сферах енергетики та комунальних послуг</a:t>
            </a:r>
            <a:endParaRPr lang="en-US" dirty="0"/>
          </a:p>
        </p:txBody>
      </p:sp>
      <p:sp>
        <p:nvSpPr>
          <p:cNvPr id="10" name="TextBox 9">
            <a:extLst>
              <a:ext uri="{FF2B5EF4-FFF2-40B4-BE49-F238E27FC236}">
                <a16:creationId xmlns:a16="http://schemas.microsoft.com/office/drawing/2014/main" id="{4CD25DDA-4A7D-419E-9EF4-0874074A2D30}"/>
              </a:ext>
            </a:extLst>
          </p:cNvPr>
          <p:cNvSpPr txBox="1"/>
          <p:nvPr/>
        </p:nvSpPr>
        <p:spPr>
          <a:xfrm>
            <a:off x="2286000" y="2410538"/>
            <a:ext cx="4572000" cy="369332"/>
          </a:xfrm>
          <a:prstGeom prst="rect">
            <a:avLst/>
          </a:prstGeom>
          <a:noFill/>
        </p:spPr>
        <p:txBody>
          <a:bodyPr wrap="square">
            <a:spAutoFit/>
          </a:bodyPr>
          <a:lstStyle/>
          <a:p>
            <a:r>
              <a:rPr lang="uk-UA" dirty="0"/>
              <a:t> </a:t>
            </a:r>
          </a:p>
        </p:txBody>
      </p:sp>
      <p:sp>
        <p:nvSpPr>
          <p:cNvPr id="12" name="TextBox 11">
            <a:extLst>
              <a:ext uri="{FF2B5EF4-FFF2-40B4-BE49-F238E27FC236}">
                <a16:creationId xmlns:a16="http://schemas.microsoft.com/office/drawing/2014/main" id="{2041EF32-4092-41F3-8CF4-4E4BDB00417A}"/>
              </a:ext>
            </a:extLst>
          </p:cNvPr>
          <p:cNvSpPr txBox="1"/>
          <p:nvPr/>
        </p:nvSpPr>
        <p:spPr>
          <a:xfrm>
            <a:off x="2286000" y="2410538"/>
            <a:ext cx="4572000" cy="369332"/>
          </a:xfrm>
          <a:prstGeom prst="rect">
            <a:avLst/>
          </a:prstGeom>
          <a:noFill/>
        </p:spPr>
        <p:txBody>
          <a:bodyPr wrap="square">
            <a:spAutoFit/>
          </a:bodyPr>
          <a:lstStyle/>
          <a:p>
            <a:r>
              <a:rPr lang="ru-UA" b="0" dirty="0">
                <a:effectLst/>
              </a:rPr>
              <a:t> </a:t>
            </a:r>
            <a:endParaRPr lang="uk-UA" dirty="0"/>
          </a:p>
        </p:txBody>
      </p:sp>
      <p:sp>
        <p:nvSpPr>
          <p:cNvPr id="14" name="TextBox 13">
            <a:extLst>
              <a:ext uri="{FF2B5EF4-FFF2-40B4-BE49-F238E27FC236}">
                <a16:creationId xmlns:a16="http://schemas.microsoft.com/office/drawing/2014/main" id="{55F49955-334F-47E5-AD89-2053B2A79D2F}"/>
              </a:ext>
            </a:extLst>
          </p:cNvPr>
          <p:cNvSpPr txBox="1"/>
          <p:nvPr/>
        </p:nvSpPr>
        <p:spPr>
          <a:xfrm>
            <a:off x="2286000" y="2410538"/>
            <a:ext cx="4572000" cy="369332"/>
          </a:xfrm>
          <a:prstGeom prst="rect">
            <a:avLst/>
          </a:prstGeom>
          <a:noFill/>
        </p:spPr>
        <p:txBody>
          <a:bodyPr wrap="square">
            <a:spAutoFit/>
          </a:bodyPr>
          <a:lstStyle/>
          <a:p>
            <a:r>
              <a:rPr lang="ru-UA" b="0" dirty="0">
                <a:effectLst/>
              </a:rPr>
              <a:t> </a:t>
            </a:r>
            <a:endParaRPr lang="uk-UA" dirty="0"/>
          </a:p>
        </p:txBody>
      </p:sp>
      <p:sp>
        <p:nvSpPr>
          <p:cNvPr id="16" name="TextBox 15">
            <a:extLst>
              <a:ext uri="{FF2B5EF4-FFF2-40B4-BE49-F238E27FC236}">
                <a16:creationId xmlns:a16="http://schemas.microsoft.com/office/drawing/2014/main" id="{EC5B233A-B28F-42AB-BE35-F76D9E5FE378}"/>
              </a:ext>
            </a:extLst>
          </p:cNvPr>
          <p:cNvSpPr txBox="1"/>
          <p:nvPr/>
        </p:nvSpPr>
        <p:spPr>
          <a:xfrm>
            <a:off x="2286000" y="2410538"/>
            <a:ext cx="4572000" cy="369332"/>
          </a:xfrm>
          <a:prstGeom prst="rect">
            <a:avLst/>
          </a:prstGeom>
          <a:noFill/>
        </p:spPr>
        <p:txBody>
          <a:bodyPr wrap="square">
            <a:spAutoFit/>
          </a:bodyPr>
          <a:lstStyle/>
          <a:p>
            <a:r>
              <a:rPr lang="ru-UA" b="0" dirty="0">
                <a:effectLst/>
              </a:rPr>
              <a:t> </a:t>
            </a:r>
            <a:endParaRPr lang="uk-UA" dirty="0"/>
          </a:p>
        </p:txBody>
      </p:sp>
      <p:sp>
        <p:nvSpPr>
          <p:cNvPr id="18" name="TextBox 17">
            <a:extLst>
              <a:ext uri="{FF2B5EF4-FFF2-40B4-BE49-F238E27FC236}">
                <a16:creationId xmlns:a16="http://schemas.microsoft.com/office/drawing/2014/main" id="{30310EB3-77B2-4FBB-8548-E3106AE1812F}"/>
              </a:ext>
            </a:extLst>
          </p:cNvPr>
          <p:cNvSpPr txBox="1"/>
          <p:nvPr/>
        </p:nvSpPr>
        <p:spPr>
          <a:xfrm>
            <a:off x="2286000" y="2410538"/>
            <a:ext cx="4572000" cy="369332"/>
          </a:xfrm>
          <a:prstGeom prst="rect">
            <a:avLst/>
          </a:prstGeom>
          <a:noFill/>
        </p:spPr>
        <p:txBody>
          <a:bodyPr wrap="square">
            <a:spAutoFit/>
          </a:bodyPr>
          <a:lstStyle/>
          <a:p>
            <a:r>
              <a:rPr lang="ru-UA" b="0" dirty="0">
                <a:effectLst/>
              </a:rPr>
              <a:t> </a:t>
            </a:r>
            <a:endParaRPr lang="uk-UA" dirty="0"/>
          </a:p>
        </p:txBody>
      </p:sp>
      <p:sp>
        <p:nvSpPr>
          <p:cNvPr id="20" name="TextBox 19">
            <a:extLst>
              <a:ext uri="{FF2B5EF4-FFF2-40B4-BE49-F238E27FC236}">
                <a16:creationId xmlns:a16="http://schemas.microsoft.com/office/drawing/2014/main" id="{93F1DCBB-DD5A-4F14-B72B-95AD72E1FD9E}"/>
              </a:ext>
            </a:extLst>
          </p:cNvPr>
          <p:cNvSpPr txBox="1"/>
          <p:nvPr/>
        </p:nvSpPr>
        <p:spPr>
          <a:xfrm>
            <a:off x="2286000" y="2410538"/>
            <a:ext cx="4572000" cy="369332"/>
          </a:xfrm>
          <a:prstGeom prst="rect">
            <a:avLst/>
          </a:prstGeom>
          <a:noFill/>
        </p:spPr>
        <p:txBody>
          <a:bodyPr wrap="square">
            <a:spAutoFit/>
          </a:bodyPr>
          <a:lstStyle/>
          <a:p>
            <a:r>
              <a:rPr lang="uk-UA" dirty="0"/>
              <a:t> </a:t>
            </a:r>
          </a:p>
        </p:txBody>
      </p:sp>
      <p:sp>
        <p:nvSpPr>
          <p:cNvPr id="22" name="TextBox 21">
            <a:extLst>
              <a:ext uri="{FF2B5EF4-FFF2-40B4-BE49-F238E27FC236}">
                <a16:creationId xmlns:a16="http://schemas.microsoft.com/office/drawing/2014/main" id="{577ADA84-4570-4D27-9C88-207933AF090A}"/>
              </a:ext>
            </a:extLst>
          </p:cNvPr>
          <p:cNvSpPr txBox="1"/>
          <p:nvPr/>
        </p:nvSpPr>
        <p:spPr>
          <a:xfrm>
            <a:off x="2286000" y="2410538"/>
            <a:ext cx="4572000" cy="369332"/>
          </a:xfrm>
          <a:prstGeom prst="rect">
            <a:avLst/>
          </a:prstGeom>
          <a:noFill/>
        </p:spPr>
        <p:txBody>
          <a:bodyPr wrap="square">
            <a:spAutoFit/>
          </a:bodyPr>
          <a:lstStyle/>
          <a:p>
            <a:r>
              <a:rPr lang="ru-UA" b="0" dirty="0">
                <a:effectLst/>
              </a:rPr>
              <a:t> </a:t>
            </a:r>
            <a:endParaRPr lang="uk-UA" dirty="0"/>
          </a:p>
        </p:txBody>
      </p:sp>
    </p:spTree>
    <p:extLst>
      <p:ext uri="{BB962C8B-B14F-4D97-AF65-F5344CB8AC3E}">
        <p14:creationId xmlns:p14="http://schemas.microsoft.com/office/powerpoint/2010/main" val="5644507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Объект 12">
            <a:extLst>
              <a:ext uri="{FF2B5EF4-FFF2-40B4-BE49-F238E27FC236}">
                <a16:creationId xmlns:a16="http://schemas.microsoft.com/office/drawing/2014/main" id="{BD75F662-3BBB-44ED-871D-D6D3901E575E}"/>
              </a:ext>
            </a:extLst>
          </p:cNvPr>
          <p:cNvPicPr>
            <a:picLocks noGrp="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50917" y="2037248"/>
            <a:ext cx="1421476" cy="1550324"/>
          </a:xfrm>
          <a:prstGeom prst="rect">
            <a:avLst/>
          </a:prstGeom>
        </p:spPr>
      </p:pic>
      <p:sp>
        <p:nvSpPr>
          <p:cNvPr id="3" name="Дата 2">
            <a:extLst>
              <a:ext uri="{FF2B5EF4-FFF2-40B4-BE49-F238E27FC236}">
                <a16:creationId xmlns:a16="http://schemas.microsoft.com/office/drawing/2014/main" id="{344FCD34-E776-4FB6-B520-641F35A82D7E}"/>
              </a:ext>
            </a:extLst>
          </p:cNvPr>
          <p:cNvSpPr>
            <a:spLocks noGrp="1"/>
          </p:cNvSpPr>
          <p:nvPr>
            <p:ph type="dt" sz="half" idx="10"/>
          </p:nvPr>
        </p:nvSpPr>
        <p:spPr/>
        <p:txBody>
          <a:bodyPr anchor="ctr">
            <a:normAutofit/>
          </a:bodyPr>
          <a:lstStyle/>
          <a:p>
            <a:pPr>
              <a:spcAft>
                <a:spcPts val="600"/>
              </a:spcAft>
            </a:pPr>
            <a:fld id="{60FEB5C5-97E6-6B45-BBE4-F2449473BB96}" type="datetime1">
              <a:rPr lang="en-US" smtClean="0"/>
              <a:pPr>
                <a:spcAft>
                  <a:spcPts val="600"/>
                </a:spcAft>
              </a:pPr>
              <a:t>11/13/2020</a:t>
            </a:fld>
            <a:endParaRPr lang="en-US"/>
          </a:p>
        </p:txBody>
      </p:sp>
      <p:sp>
        <p:nvSpPr>
          <p:cNvPr id="14" name="Footer Placeholder 2">
            <a:extLst>
              <a:ext uri="{FF2B5EF4-FFF2-40B4-BE49-F238E27FC236}">
                <a16:creationId xmlns:a16="http://schemas.microsoft.com/office/drawing/2014/main" id="{A1FEBF4A-16BB-4803-A475-AA3029479CAD}"/>
              </a:ext>
            </a:extLst>
          </p:cNvPr>
          <p:cNvSpPr>
            <a:spLocks noGrp="1"/>
          </p:cNvSpPr>
          <p:nvPr>
            <p:ph type="ftr" sz="quarter" idx="11"/>
          </p:nvPr>
        </p:nvSpPr>
        <p:spPr/>
        <p:txBody>
          <a:bodyPr/>
          <a:lstStyle/>
          <a:p>
            <a:pPr>
              <a:spcAft>
                <a:spcPts val="600"/>
              </a:spcAft>
            </a:pPr>
            <a:r>
              <a:rPr lang="uk-UA" dirty="0"/>
              <a:t>Захист прав споживачів у сферах енергетики та комунальних послуг</a:t>
            </a:r>
            <a:endParaRPr lang="en-US" dirty="0"/>
          </a:p>
        </p:txBody>
      </p:sp>
      <p:sp>
        <p:nvSpPr>
          <p:cNvPr id="4" name="Номер слайда 3">
            <a:extLst>
              <a:ext uri="{FF2B5EF4-FFF2-40B4-BE49-F238E27FC236}">
                <a16:creationId xmlns:a16="http://schemas.microsoft.com/office/drawing/2014/main" id="{B447028B-2737-4681-AF91-7DA0EBF38556}"/>
              </a:ext>
            </a:extLst>
          </p:cNvPr>
          <p:cNvSpPr>
            <a:spLocks noGrp="1"/>
          </p:cNvSpPr>
          <p:nvPr>
            <p:ph type="sldNum" sz="quarter" idx="12"/>
          </p:nvPr>
        </p:nvSpPr>
        <p:spPr/>
        <p:txBody>
          <a:bodyPr anchor="ctr">
            <a:normAutofit/>
          </a:bodyPr>
          <a:lstStyle/>
          <a:p>
            <a:pPr>
              <a:spcAft>
                <a:spcPts val="600"/>
              </a:spcAft>
            </a:pPr>
            <a:fld id="{42782948-4DBE-204D-AB9E-B65E067054AE}" type="slidenum">
              <a:rPr lang="en-US" smtClean="0"/>
              <a:pPr>
                <a:spcAft>
                  <a:spcPts val="600"/>
                </a:spcAft>
              </a:pPr>
              <a:t>31</a:t>
            </a:fld>
            <a:endParaRPr lang="en-US"/>
          </a:p>
        </p:txBody>
      </p:sp>
      <p:sp>
        <p:nvSpPr>
          <p:cNvPr id="16" name="Title 4">
            <a:extLst>
              <a:ext uri="{FF2B5EF4-FFF2-40B4-BE49-F238E27FC236}">
                <a16:creationId xmlns:a16="http://schemas.microsoft.com/office/drawing/2014/main" id="{377FD284-3AA9-4231-9D89-F7001FDEB445}"/>
              </a:ext>
            </a:extLst>
          </p:cNvPr>
          <p:cNvSpPr>
            <a:spLocks noGrp="1"/>
          </p:cNvSpPr>
          <p:nvPr>
            <p:ph type="title"/>
          </p:nvPr>
        </p:nvSpPr>
        <p:spPr/>
        <p:txBody>
          <a:bodyPr/>
          <a:lstStyle/>
          <a:p>
            <a:r>
              <a:rPr lang="uk-UA" dirty="0"/>
              <a:t>Дякуємо за увагу!</a:t>
            </a:r>
            <a:endParaRPr lang="en-US" dirty="0"/>
          </a:p>
        </p:txBody>
      </p:sp>
      <p:pic>
        <p:nvPicPr>
          <p:cNvPr id="11" name="Рисунок 10" descr="Изображение выглядит как человек, одежда, внешний, накладные волосы&#10;&#10;Автоматически созданное описание">
            <a:extLst>
              <a:ext uri="{FF2B5EF4-FFF2-40B4-BE49-F238E27FC236}">
                <a16:creationId xmlns:a16="http://schemas.microsoft.com/office/drawing/2014/main" id="{F1BF5E50-275A-44DA-AEE3-43A906649A93}"/>
              </a:ext>
            </a:extLst>
          </p:cNvPr>
          <p:cNvPicPr>
            <a:picLocks noChangeAspect="1"/>
          </p:cNvPicPr>
          <p:nvPr/>
        </p:nvPicPr>
        <p:blipFill rotWithShape="1">
          <a:blip r:embed="rId3"/>
          <a:srcRect l="18160" r="20705"/>
          <a:stretch/>
        </p:blipFill>
        <p:spPr>
          <a:xfrm>
            <a:off x="4833987" y="1946904"/>
            <a:ext cx="1421476" cy="1550325"/>
          </a:xfrm>
          <a:prstGeom prst="rect">
            <a:avLst/>
          </a:prstGeom>
        </p:spPr>
      </p:pic>
      <p:sp>
        <p:nvSpPr>
          <p:cNvPr id="12" name="TextBox 11">
            <a:extLst>
              <a:ext uri="{FF2B5EF4-FFF2-40B4-BE49-F238E27FC236}">
                <a16:creationId xmlns:a16="http://schemas.microsoft.com/office/drawing/2014/main" id="{AEB07776-AE47-453F-8C60-55DE05D10EE2}"/>
              </a:ext>
            </a:extLst>
          </p:cNvPr>
          <p:cNvSpPr txBox="1"/>
          <p:nvPr/>
        </p:nvSpPr>
        <p:spPr>
          <a:xfrm>
            <a:off x="6255463" y="2143693"/>
            <a:ext cx="2773478" cy="1077218"/>
          </a:xfrm>
          <a:prstGeom prst="rect">
            <a:avLst/>
          </a:prstGeom>
          <a:noFill/>
        </p:spPr>
        <p:txBody>
          <a:bodyPr wrap="square" rtlCol="0">
            <a:spAutoFit/>
          </a:bodyPr>
          <a:lstStyle/>
          <a:p>
            <a:r>
              <a:rPr lang="uk-UA" sz="1600" dirty="0"/>
              <a:t>Юлія Усенко</a:t>
            </a:r>
          </a:p>
          <a:p>
            <a:r>
              <a:rPr lang="uk-UA" sz="1600" i="1" dirty="0"/>
              <a:t>Експерт у сфері енергетики</a:t>
            </a:r>
          </a:p>
          <a:p>
            <a:endParaRPr lang="uk-UA" sz="1600" i="1" dirty="0"/>
          </a:p>
          <a:p>
            <a:r>
              <a:rPr lang="en-US" sz="1600" i="1" dirty="0"/>
              <a:t>juliia.usenko@gmail.com</a:t>
            </a:r>
            <a:endParaRPr lang="uk-UA" sz="1600" i="1" dirty="0"/>
          </a:p>
        </p:txBody>
      </p:sp>
      <p:sp>
        <p:nvSpPr>
          <p:cNvPr id="17" name="TextBox 16">
            <a:extLst>
              <a:ext uri="{FF2B5EF4-FFF2-40B4-BE49-F238E27FC236}">
                <a16:creationId xmlns:a16="http://schemas.microsoft.com/office/drawing/2014/main" id="{E3E918B7-A63F-418B-B6DE-FAE83129AFA2}"/>
              </a:ext>
            </a:extLst>
          </p:cNvPr>
          <p:cNvSpPr txBox="1"/>
          <p:nvPr/>
        </p:nvSpPr>
        <p:spPr>
          <a:xfrm>
            <a:off x="2172393" y="2143693"/>
            <a:ext cx="2773478" cy="1077218"/>
          </a:xfrm>
          <a:prstGeom prst="rect">
            <a:avLst/>
          </a:prstGeom>
          <a:noFill/>
        </p:spPr>
        <p:txBody>
          <a:bodyPr wrap="square" rtlCol="0">
            <a:spAutoFit/>
          </a:bodyPr>
          <a:lstStyle/>
          <a:p>
            <a:r>
              <a:rPr lang="uk-UA" sz="1600" dirty="0"/>
              <a:t>Ірина Пташник</a:t>
            </a:r>
          </a:p>
          <a:p>
            <a:r>
              <a:rPr lang="uk-UA" sz="1600" i="1" dirty="0"/>
              <a:t>Юрист, викладач права ЄС</a:t>
            </a:r>
          </a:p>
          <a:p>
            <a:endParaRPr lang="uk-UA" sz="1600" i="1" dirty="0"/>
          </a:p>
          <a:p>
            <a:r>
              <a:rPr lang="en-US" sz="1600" i="1" dirty="0"/>
              <a:t>ptashnykirina@gmail.com </a:t>
            </a:r>
            <a:endParaRPr lang="uk-UA" sz="1600" i="1" dirty="0"/>
          </a:p>
        </p:txBody>
      </p:sp>
    </p:spTree>
    <p:extLst>
      <p:ext uri="{BB962C8B-B14F-4D97-AF65-F5344CB8AC3E}">
        <p14:creationId xmlns:p14="http://schemas.microsoft.com/office/powerpoint/2010/main" val="19646304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07EE1-0C89-43DB-B667-99080F9F45CE}"/>
              </a:ext>
            </a:extLst>
          </p:cNvPr>
          <p:cNvSpPr>
            <a:spLocks noGrp="1"/>
          </p:cNvSpPr>
          <p:nvPr>
            <p:ph type="title"/>
          </p:nvPr>
        </p:nvSpPr>
        <p:spPr>
          <a:xfrm>
            <a:off x="1143000" y="534987"/>
            <a:ext cx="7685314" cy="1200329"/>
          </a:xfrm>
        </p:spPr>
        <p:txBody>
          <a:bodyPr/>
          <a:lstStyle/>
          <a:p>
            <a:r>
              <a:rPr lang="uk-UA" dirty="0"/>
              <a:t>ПІДТРИМКА ЖІНОЧОГО ЛІДЕРСТВА ТА РОЗБУДОВА ЕНЕРГЕТИЧНОЇ СТІЙКОСТІ І САМОДОСТАТНОСТІ ОТГ В УКРАЇНІ</a:t>
            </a:r>
            <a:endParaRPr lang="en-US" dirty="0"/>
          </a:p>
        </p:txBody>
      </p:sp>
      <p:sp>
        <p:nvSpPr>
          <p:cNvPr id="3" name="Date Placeholder 2">
            <a:extLst>
              <a:ext uri="{FF2B5EF4-FFF2-40B4-BE49-F238E27FC236}">
                <a16:creationId xmlns:a16="http://schemas.microsoft.com/office/drawing/2014/main" id="{0E59C2FD-5EDF-4079-8409-4E45F0BE283C}"/>
              </a:ext>
            </a:extLst>
          </p:cNvPr>
          <p:cNvSpPr>
            <a:spLocks noGrp="1"/>
          </p:cNvSpPr>
          <p:nvPr>
            <p:ph type="dt" sz="half" idx="10"/>
          </p:nvPr>
        </p:nvSpPr>
        <p:spPr/>
        <p:txBody>
          <a:bodyPr/>
          <a:lstStyle/>
          <a:p>
            <a:fld id="{C3349C05-927F-3348-96DF-9086CF2761D6}" type="datetime1">
              <a:rPr lang="en-US" smtClean="0"/>
              <a:t>11/13/2020</a:t>
            </a:fld>
            <a:endParaRPr lang="en-US" dirty="0"/>
          </a:p>
        </p:txBody>
      </p:sp>
      <p:sp>
        <p:nvSpPr>
          <p:cNvPr id="4" name="Footer Placeholder 3">
            <a:extLst>
              <a:ext uri="{FF2B5EF4-FFF2-40B4-BE49-F238E27FC236}">
                <a16:creationId xmlns:a16="http://schemas.microsoft.com/office/drawing/2014/main" id="{44F453DC-C5C2-40EB-8616-14807623E3A7}"/>
              </a:ext>
            </a:extLst>
          </p:cNvPr>
          <p:cNvSpPr>
            <a:spLocks noGrp="1"/>
          </p:cNvSpPr>
          <p:nvPr>
            <p:ph type="ftr" sz="quarter" idx="11"/>
          </p:nvPr>
        </p:nvSpPr>
        <p:spPr/>
        <p:txBody>
          <a:bodyPr/>
          <a:lstStyle/>
          <a:p>
            <a:r>
              <a:rPr lang="uk-UA" dirty="0"/>
              <a:t>Київ</a:t>
            </a:r>
            <a:endParaRPr lang="en-US" dirty="0"/>
          </a:p>
        </p:txBody>
      </p:sp>
      <p:sp>
        <p:nvSpPr>
          <p:cNvPr id="5" name="Slide Number Placeholder 4">
            <a:extLst>
              <a:ext uri="{FF2B5EF4-FFF2-40B4-BE49-F238E27FC236}">
                <a16:creationId xmlns:a16="http://schemas.microsoft.com/office/drawing/2014/main" id="{202502AC-4077-49D6-9452-5E15C76C6A45}"/>
              </a:ext>
            </a:extLst>
          </p:cNvPr>
          <p:cNvSpPr>
            <a:spLocks noGrp="1"/>
          </p:cNvSpPr>
          <p:nvPr>
            <p:ph type="sldNum" sz="quarter" idx="12"/>
          </p:nvPr>
        </p:nvSpPr>
        <p:spPr/>
        <p:txBody>
          <a:bodyPr/>
          <a:lstStyle/>
          <a:p>
            <a:fld id="{42782948-4DBE-204D-AB9E-B65E067054AE}" type="slidenum">
              <a:rPr lang="en-US" smtClean="0"/>
              <a:pPr/>
              <a:t>32</a:t>
            </a:fld>
            <a:endParaRPr lang="en-US" dirty="0"/>
          </a:p>
        </p:txBody>
      </p:sp>
      <p:pic>
        <p:nvPicPr>
          <p:cNvPr id="7" name="Рисунок 6">
            <a:extLst>
              <a:ext uri="{FF2B5EF4-FFF2-40B4-BE49-F238E27FC236}">
                <a16:creationId xmlns:a16="http://schemas.microsoft.com/office/drawing/2014/main" id="{C6293FFE-FF27-4A34-AED9-2C1906E27F4F}"/>
              </a:ext>
            </a:extLst>
          </p:cNvPr>
          <p:cNvPicPr>
            <a:picLocks noChangeAspect="1"/>
          </p:cNvPicPr>
          <p:nvPr/>
        </p:nvPicPr>
        <p:blipFill>
          <a:blip r:embed="rId2"/>
          <a:stretch>
            <a:fillRect/>
          </a:stretch>
        </p:blipFill>
        <p:spPr>
          <a:xfrm>
            <a:off x="1094941" y="3245265"/>
            <a:ext cx="983484" cy="609760"/>
          </a:xfrm>
          <a:prstGeom prst="rect">
            <a:avLst/>
          </a:prstGeom>
        </p:spPr>
      </p:pic>
      <p:pic>
        <p:nvPicPr>
          <p:cNvPr id="9" name="Рисунок 8">
            <a:extLst>
              <a:ext uri="{FF2B5EF4-FFF2-40B4-BE49-F238E27FC236}">
                <a16:creationId xmlns:a16="http://schemas.microsoft.com/office/drawing/2014/main" id="{7425EC50-922A-418B-AA89-E5F00E2A977A}"/>
              </a:ext>
            </a:extLst>
          </p:cNvPr>
          <p:cNvPicPr>
            <a:picLocks noChangeAspect="1"/>
          </p:cNvPicPr>
          <p:nvPr/>
        </p:nvPicPr>
        <p:blipFill>
          <a:blip r:embed="rId3"/>
          <a:stretch>
            <a:fillRect/>
          </a:stretch>
        </p:blipFill>
        <p:spPr>
          <a:xfrm>
            <a:off x="1094941" y="2080018"/>
            <a:ext cx="959880" cy="609760"/>
          </a:xfrm>
          <a:prstGeom prst="rect">
            <a:avLst/>
          </a:prstGeom>
        </p:spPr>
      </p:pic>
      <p:sp>
        <p:nvSpPr>
          <p:cNvPr id="10" name="Title 4">
            <a:extLst>
              <a:ext uri="{FF2B5EF4-FFF2-40B4-BE49-F238E27FC236}">
                <a16:creationId xmlns:a16="http://schemas.microsoft.com/office/drawing/2014/main" id="{CAC299D5-B9F9-44D8-BDC5-0B746DD50DA5}"/>
              </a:ext>
            </a:extLst>
          </p:cNvPr>
          <p:cNvSpPr txBox="1">
            <a:spLocks/>
          </p:cNvSpPr>
          <p:nvPr/>
        </p:nvSpPr>
        <p:spPr>
          <a:xfrm>
            <a:off x="3042557" y="2023696"/>
            <a:ext cx="3886200" cy="1209781"/>
          </a:xfrm>
          <a:prstGeom prst="rect">
            <a:avLst/>
          </a:prstGeom>
        </p:spPr>
        <p:txBody>
          <a:bodyPr vert="horz" wrap="square" lIns="91440" tIns="45720" rIns="91440" bIns="45720" rtlCol="0" anchor="t" anchorCtr="0">
            <a:normAutofit fontScale="90000" lnSpcReduction="20000"/>
          </a:bodyPr>
          <a:lstStyle>
            <a:lvl1pPr algn="l" defTabSz="457200" rtl="0" eaLnBrk="1" latinLnBrk="0" hangingPunct="1">
              <a:spcBef>
                <a:spcPct val="0"/>
              </a:spcBef>
              <a:buNone/>
              <a:defRPr sz="2400" b="0" i="0" kern="1200">
                <a:solidFill>
                  <a:srgbClr val="FFFFFF"/>
                </a:solidFill>
                <a:latin typeface="Gill Sans MT"/>
                <a:ea typeface="+mj-ea"/>
                <a:cs typeface="Gill Sans MT"/>
              </a:defRPr>
            </a:lvl1pPr>
          </a:lstStyle>
          <a:p>
            <a:r>
              <a:rPr lang="uk-UA"/>
              <a:t>Захист прав споживачів у сферах енергетики та комунальних послуг</a:t>
            </a:r>
            <a:br>
              <a:rPr lang="en-US"/>
            </a:br>
            <a:endParaRPr lang="en-US" dirty="0"/>
          </a:p>
        </p:txBody>
      </p:sp>
      <p:sp>
        <p:nvSpPr>
          <p:cNvPr id="11" name="TextBox 10">
            <a:extLst>
              <a:ext uri="{FF2B5EF4-FFF2-40B4-BE49-F238E27FC236}">
                <a16:creationId xmlns:a16="http://schemas.microsoft.com/office/drawing/2014/main" id="{C625C6A3-A5AA-4C25-8872-6489497F5E5B}"/>
              </a:ext>
            </a:extLst>
          </p:cNvPr>
          <p:cNvSpPr txBox="1"/>
          <p:nvPr/>
        </p:nvSpPr>
        <p:spPr>
          <a:xfrm>
            <a:off x="2286000" y="2410538"/>
            <a:ext cx="4572000" cy="369332"/>
          </a:xfrm>
          <a:prstGeom prst="rect">
            <a:avLst/>
          </a:prstGeom>
          <a:noFill/>
        </p:spPr>
        <p:txBody>
          <a:bodyPr wrap="square">
            <a:spAutoFit/>
          </a:bodyPr>
          <a:lstStyle/>
          <a:p>
            <a:r>
              <a:rPr lang="uk-UA" dirty="0"/>
              <a:t> </a:t>
            </a:r>
          </a:p>
        </p:txBody>
      </p:sp>
      <p:sp>
        <p:nvSpPr>
          <p:cNvPr id="12" name="TextBox 11">
            <a:extLst>
              <a:ext uri="{FF2B5EF4-FFF2-40B4-BE49-F238E27FC236}">
                <a16:creationId xmlns:a16="http://schemas.microsoft.com/office/drawing/2014/main" id="{B94D630E-69B6-4AEA-8751-E2DF3D524D3C}"/>
              </a:ext>
            </a:extLst>
          </p:cNvPr>
          <p:cNvSpPr txBox="1"/>
          <p:nvPr/>
        </p:nvSpPr>
        <p:spPr>
          <a:xfrm>
            <a:off x="2286000" y="2410538"/>
            <a:ext cx="4572000" cy="369332"/>
          </a:xfrm>
          <a:prstGeom prst="rect">
            <a:avLst/>
          </a:prstGeom>
          <a:noFill/>
        </p:spPr>
        <p:txBody>
          <a:bodyPr wrap="square">
            <a:spAutoFit/>
          </a:bodyPr>
          <a:lstStyle/>
          <a:p>
            <a:r>
              <a:rPr lang="ru-UA" b="0" dirty="0">
                <a:effectLst/>
              </a:rPr>
              <a:t> </a:t>
            </a:r>
            <a:endParaRPr lang="uk-UA" dirty="0"/>
          </a:p>
        </p:txBody>
      </p:sp>
      <p:sp>
        <p:nvSpPr>
          <p:cNvPr id="14" name="TextBox 13">
            <a:extLst>
              <a:ext uri="{FF2B5EF4-FFF2-40B4-BE49-F238E27FC236}">
                <a16:creationId xmlns:a16="http://schemas.microsoft.com/office/drawing/2014/main" id="{4C33DAE7-3EF9-4CEF-8454-B256A30ACA9D}"/>
              </a:ext>
            </a:extLst>
          </p:cNvPr>
          <p:cNvSpPr txBox="1"/>
          <p:nvPr/>
        </p:nvSpPr>
        <p:spPr>
          <a:xfrm>
            <a:off x="2286000" y="2410538"/>
            <a:ext cx="4572000" cy="369332"/>
          </a:xfrm>
          <a:prstGeom prst="rect">
            <a:avLst/>
          </a:prstGeom>
          <a:noFill/>
        </p:spPr>
        <p:txBody>
          <a:bodyPr wrap="square">
            <a:spAutoFit/>
          </a:bodyPr>
          <a:lstStyle/>
          <a:p>
            <a:r>
              <a:rPr lang="ru-UA" b="0" dirty="0">
                <a:effectLst/>
              </a:rPr>
              <a:t> </a:t>
            </a:r>
            <a:endParaRPr lang="uk-UA" dirty="0"/>
          </a:p>
        </p:txBody>
      </p:sp>
      <p:sp>
        <p:nvSpPr>
          <p:cNvPr id="16" name="TextBox 15">
            <a:extLst>
              <a:ext uri="{FF2B5EF4-FFF2-40B4-BE49-F238E27FC236}">
                <a16:creationId xmlns:a16="http://schemas.microsoft.com/office/drawing/2014/main" id="{93F9EC49-9A5C-476B-8C02-9217C0D55F20}"/>
              </a:ext>
            </a:extLst>
          </p:cNvPr>
          <p:cNvSpPr txBox="1"/>
          <p:nvPr/>
        </p:nvSpPr>
        <p:spPr>
          <a:xfrm>
            <a:off x="2286000" y="2411577"/>
            <a:ext cx="4572000" cy="369332"/>
          </a:xfrm>
          <a:prstGeom prst="rect">
            <a:avLst/>
          </a:prstGeom>
          <a:noFill/>
        </p:spPr>
        <p:txBody>
          <a:bodyPr wrap="square">
            <a:spAutoFit/>
          </a:bodyPr>
          <a:lstStyle/>
          <a:p>
            <a:r>
              <a:rPr lang="ru-UA" b="0" dirty="0">
                <a:effectLst/>
              </a:rPr>
              <a:t> </a:t>
            </a:r>
            <a:endParaRPr lang="uk-UA" dirty="0"/>
          </a:p>
        </p:txBody>
      </p:sp>
      <p:sp>
        <p:nvSpPr>
          <p:cNvPr id="18" name="TextBox 17">
            <a:extLst>
              <a:ext uri="{FF2B5EF4-FFF2-40B4-BE49-F238E27FC236}">
                <a16:creationId xmlns:a16="http://schemas.microsoft.com/office/drawing/2014/main" id="{C6AF1924-559C-4DB0-BDFB-B38E04D687F6}"/>
              </a:ext>
            </a:extLst>
          </p:cNvPr>
          <p:cNvSpPr txBox="1"/>
          <p:nvPr/>
        </p:nvSpPr>
        <p:spPr>
          <a:xfrm>
            <a:off x="2286000" y="2410538"/>
            <a:ext cx="4572000" cy="369332"/>
          </a:xfrm>
          <a:prstGeom prst="rect">
            <a:avLst/>
          </a:prstGeom>
          <a:noFill/>
        </p:spPr>
        <p:txBody>
          <a:bodyPr wrap="square">
            <a:spAutoFit/>
          </a:bodyPr>
          <a:lstStyle/>
          <a:p>
            <a:r>
              <a:rPr lang="uk-UA" dirty="0"/>
              <a:t> </a:t>
            </a:r>
          </a:p>
        </p:txBody>
      </p:sp>
      <p:sp>
        <p:nvSpPr>
          <p:cNvPr id="20" name="TextBox 19">
            <a:extLst>
              <a:ext uri="{FF2B5EF4-FFF2-40B4-BE49-F238E27FC236}">
                <a16:creationId xmlns:a16="http://schemas.microsoft.com/office/drawing/2014/main" id="{60021DB5-8544-4049-929A-6909F62F7048}"/>
              </a:ext>
            </a:extLst>
          </p:cNvPr>
          <p:cNvSpPr txBox="1"/>
          <p:nvPr/>
        </p:nvSpPr>
        <p:spPr>
          <a:xfrm>
            <a:off x="2286000" y="2410538"/>
            <a:ext cx="4572000" cy="369332"/>
          </a:xfrm>
          <a:prstGeom prst="rect">
            <a:avLst/>
          </a:prstGeom>
          <a:noFill/>
        </p:spPr>
        <p:txBody>
          <a:bodyPr wrap="square">
            <a:spAutoFit/>
          </a:bodyPr>
          <a:lstStyle/>
          <a:p>
            <a:r>
              <a:rPr lang="ru-UA" b="0" dirty="0">
                <a:effectLst/>
              </a:rPr>
              <a:t> </a:t>
            </a:r>
            <a:endParaRPr lang="uk-UA" dirty="0"/>
          </a:p>
        </p:txBody>
      </p:sp>
      <p:sp>
        <p:nvSpPr>
          <p:cNvPr id="22" name="TextBox 21">
            <a:extLst>
              <a:ext uri="{FF2B5EF4-FFF2-40B4-BE49-F238E27FC236}">
                <a16:creationId xmlns:a16="http://schemas.microsoft.com/office/drawing/2014/main" id="{178D8AC9-16B1-41E3-891C-F2635DD216BD}"/>
              </a:ext>
            </a:extLst>
          </p:cNvPr>
          <p:cNvSpPr txBox="1"/>
          <p:nvPr/>
        </p:nvSpPr>
        <p:spPr>
          <a:xfrm>
            <a:off x="2286000" y="2410538"/>
            <a:ext cx="4572000" cy="369332"/>
          </a:xfrm>
          <a:prstGeom prst="rect">
            <a:avLst/>
          </a:prstGeom>
          <a:noFill/>
        </p:spPr>
        <p:txBody>
          <a:bodyPr wrap="square">
            <a:spAutoFit/>
          </a:bodyPr>
          <a:lstStyle/>
          <a:p>
            <a:r>
              <a:rPr lang="ru-UA" b="0" dirty="0">
                <a:effectLst/>
              </a:rPr>
              <a:t> </a:t>
            </a:r>
            <a:endParaRPr lang="uk-UA" dirty="0"/>
          </a:p>
        </p:txBody>
      </p:sp>
      <p:pic>
        <p:nvPicPr>
          <p:cNvPr id="23" name="Рисунок 22">
            <a:extLst>
              <a:ext uri="{FF2B5EF4-FFF2-40B4-BE49-F238E27FC236}">
                <a16:creationId xmlns:a16="http://schemas.microsoft.com/office/drawing/2014/main" id="{B4499939-2691-4A71-AED7-75F4493CFF75}"/>
              </a:ext>
            </a:extLst>
          </p:cNvPr>
          <p:cNvPicPr>
            <a:picLocks noChangeAspect="1"/>
          </p:cNvPicPr>
          <p:nvPr/>
        </p:nvPicPr>
        <p:blipFill>
          <a:blip r:embed="rId4"/>
          <a:stretch>
            <a:fillRect/>
          </a:stretch>
        </p:blipFill>
        <p:spPr>
          <a:xfrm>
            <a:off x="152399" y="140439"/>
            <a:ext cx="8839201" cy="4903895"/>
          </a:xfrm>
          <a:prstGeom prst="rect">
            <a:avLst/>
          </a:prstGeom>
        </p:spPr>
      </p:pic>
    </p:spTree>
    <p:extLst>
      <p:ext uri="{BB962C8B-B14F-4D97-AF65-F5344CB8AC3E}">
        <p14:creationId xmlns:p14="http://schemas.microsoft.com/office/powerpoint/2010/main" val="3993034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0E859E5F-A393-A74F-AD45-EEBBD12547FA}"/>
              </a:ext>
            </a:extLst>
          </p:cNvPr>
          <p:cNvSpPr>
            <a:spLocks noGrp="1"/>
          </p:cNvSpPr>
          <p:nvPr>
            <p:ph type="dt" sz="half" idx="2"/>
          </p:nvPr>
        </p:nvSpPr>
        <p:spPr/>
        <p:txBody>
          <a:bodyPr/>
          <a:lstStyle/>
          <a:p>
            <a:fld id="{414FB1AD-D69E-B741-965A-0BAE826C2FA6}" type="datetime1">
              <a:rPr lang="en-US" smtClean="0"/>
              <a:pPr/>
              <a:t>11/13/2020</a:t>
            </a:fld>
            <a:endParaRPr lang="en-US"/>
          </a:p>
        </p:txBody>
      </p:sp>
      <p:sp>
        <p:nvSpPr>
          <p:cNvPr id="4" name="Номер слайда 3">
            <a:extLst>
              <a:ext uri="{FF2B5EF4-FFF2-40B4-BE49-F238E27FC236}">
                <a16:creationId xmlns:a16="http://schemas.microsoft.com/office/drawing/2014/main" id="{7CF9F1B3-EE6D-E44C-9973-7CD56CD03ED1}"/>
              </a:ext>
            </a:extLst>
          </p:cNvPr>
          <p:cNvSpPr>
            <a:spLocks noGrp="1"/>
          </p:cNvSpPr>
          <p:nvPr>
            <p:ph type="sldNum" sz="quarter" idx="4"/>
          </p:nvPr>
        </p:nvSpPr>
        <p:spPr/>
        <p:txBody>
          <a:bodyPr/>
          <a:lstStyle/>
          <a:p>
            <a:fld id="{42782948-4DBE-204D-AB9E-B65E067054AE}" type="slidenum">
              <a:rPr lang="en-US" smtClean="0"/>
              <a:pPr/>
              <a:t>4</a:t>
            </a:fld>
            <a:endParaRPr lang="en-US"/>
          </a:p>
        </p:txBody>
      </p:sp>
      <p:sp>
        <p:nvSpPr>
          <p:cNvPr id="6" name="Объект 5">
            <a:extLst>
              <a:ext uri="{FF2B5EF4-FFF2-40B4-BE49-F238E27FC236}">
                <a16:creationId xmlns:a16="http://schemas.microsoft.com/office/drawing/2014/main" id="{35DCDF1D-912E-3141-95AB-2D0052BC6A36}"/>
              </a:ext>
            </a:extLst>
          </p:cNvPr>
          <p:cNvSpPr>
            <a:spLocks noGrp="1"/>
          </p:cNvSpPr>
          <p:nvPr>
            <p:ph idx="1"/>
          </p:nvPr>
        </p:nvSpPr>
        <p:spPr>
          <a:xfrm>
            <a:off x="241737" y="716220"/>
            <a:ext cx="8618483" cy="4245139"/>
          </a:xfrm>
        </p:spPr>
        <p:txBody>
          <a:bodyPr>
            <a:normAutofit fontScale="62500" lnSpcReduction="20000"/>
          </a:bodyPr>
          <a:lstStyle/>
          <a:p>
            <a:endParaRPr lang="uk-UA" dirty="0"/>
          </a:p>
          <a:p>
            <a:endParaRPr lang="uk-UA" dirty="0"/>
          </a:p>
          <a:p>
            <a:pPr marL="536575" indent="-285750">
              <a:lnSpc>
                <a:spcPct val="120000"/>
              </a:lnSpc>
              <a:buFont typeface="Wingdings" panose="05000000000000000000" pitchFamily="2" charset="2"/>
              <a:buChar char="q"/>
            </a:pPr>
            <a:r>
              <a:rPr lang="uk-UA" sz="2100" dirty="0"/>
              <a:t>Стаття 22 – «Конституційні права і свободи гарантуються і не можуть бути скасовані, не допускається звуження змісту та обсягу існуючих прав». </a:t>
            </a:r>
          </a:p>
          <a:p>
            <a:pPr marL="536575" indent="-285750">
              <a:lnSpc>
                <a:spcPct val="120000"/>
              </a:lnSpc>
              <a:buFont typeface="Wingdings" panose="05000000000000000000" pitchFamily="2" charset="2"/>
              <a:buChar char="q"/>
            </a:pPr>
            <a:r>
              <a:rPr lang="uk-UA" sz="2100" dirty="0"/>
              <a:t>Стаття 42 – «Держава захищає права споживачів, здійснює контроль за якістю і безпечністю продукції та усіх видів послуг і робіт, сприяє діяльності громадських організацій споживачів». </a:t>
            </a:r>
          </a:p>
          <a:p>
            <a:pPr marL="536575" indent="-285750">
              <a:lnSpc>
                <a:spcPct val="120000"/>
              </a:lnSpc>
              <a:buFont typeface="Wingdings" panose="05000000000000000000" pitchFamily="2" charset="2"/>
              <a:buChar char="q"/>
            </a:pPr>
            <a:r>
              <a:rPr lang="uk-UA" sz="2100" dirty="0"/>
              <a:t>Стаття 48 – «Кожен має право на достатній життєвий рівень для себе і своєї сім’ї, що включає достатнє харчування, одяг, житло»*. </a:t>
            </a:r>
          </a:p>
          <a:p>
            <a:pPr marL="454025" lvl="1" indent="0">
              <a:buNone/>
            </a:pPr>
            <a:r>
              <a:rPr lang="uk-UA" sz="1700" i="1" dirty="0"/>
              <a:t>*Серед суспільних відносин, на регулювання яких спрямована дана конституційна норма, значний обсяг складають саме споживчі відносини. </a:t>
            </a:r>
          </a:p>
          <a:p>
            <a:pPr marL="536575" indent="-285750">
              <a:lnSpc>
                <a:spcPct val="120000"/>
              </a:lnSpc>
              <a:buFont typeface="Wingdings" panose="05000000000000000000" pitchFamily="2" charset="2"/>
              <a:buChar char="q"/>
            </a:pPr>
            <a:r>
              <a:rPr lang="uk-UA" sz="2100" dirty="0"/>
              <a:t>Стаття 55 – «Права і свободи людини і громадянина захищаються судом і кожному гарантується право на оскарження в суді рішень, дій чи бездіяльності органів державної влади, органів місцевого самоврядування, посадових і службових осіб»</a:t>
            </a:r>
          </a:p>
          <a:p>
            <a:pPr marL="454025" lvl="1" indent="0">
              <a:buNone/>
            </a:pPr>
            <a:r>
              <a:rPr lang="uk-UA" sz="1900" i="1" dirty="0"/>
              <a:t>*Згідно з цією статтею кожний має право звертатися за захистом своїх прав до Уповноваженого Верховної Ради з прав людини, а після використання всіх національних засобів правового захисту звертатися за захистом своїх прав і свобод до відповідних міжнародних судових установ чи відповідних органів міжнародних організацій, членом або учасником яких є Україна. Частина четверта цієї статті надає право кожному будь-якими не забороненими законом засобами захищати свої права і свободи від порушень і протиправних посягань. </a:t>
            </a:r>
          </a:p>
          <a:p>
            <a:pPr marL="536575" indent="-285750">
              <a:lnSpc>
                <a:spcPct val="120000"/>
              </a:lnSpc>
              <a:buFont typeface="Wingdings" panose="05000000000000000000" pitchFamily="2" charset="2"/>
              <a:buChar char="q"/>
            </a:pPr>
            <a:r>
              <a:rPr lang="uk-UA" sz="2100" dirty="0"/>
              <a:t>Стаття 59 – «Кожен має право на правову допомогу».  </a:t>
            </a:r>
          </a:p>
        </p:txBody>
      </p:sp>
      <p:sp>
        <p:nvSpPr>
          <p:cNvPr id="9" name="Нижний колонтитул 2">
            <a:extLst>
              <a:ext uri="{FF2B5EF4-FFF2-40B4-BE49-F238E27FC236}">
                <a16:creationId xmlns:a16="http://schemas.microsoft.com/office/drawing/2014/main" id="{1E0E0450-7F8F-4F7A-B139-3A300EC88CCA}"/>
              </a:ext>
            </a:extLst>
          </p:cNvPr>
          <p:cNvSpPr>
            <a:spLocks noGrp="1"/>
          </p:cNvSpPr>
          <p:nvPr>
            <p:ph type="ftr" sz="quarter" idx="3"/>
          </p:nvPr>
        </p:nvSpPr>
        <p:spPr>
          <a:xfrm>
            <a:off x="3124200" y="4845380"/>
            <a:ext cx="2895600" cy="184666"/>
          </a:xfrm>
        </p:spPr>
        <p:txBody>
          <a:bodyPr/>
          <a:lstStyle/>
          <a:p>
            <a:r>
              <a:rPr lang="uk-UA" dirty="0"/>
              <a:t>Частина І. Загальна правова база</a:t>
            </a:r>
            <a:endParaRPr lang="en-US" dirty="0"/>
          </a:p>
        </p:txBody>
      </p:sp>
      <p:sp>
        <p:nvSpPr>
          <p:cNvPr id="12" name="Заголовок 4">
            <a:extLst>
              <a:ext uri="{FF2B5EF4-FFF2-40B4-BE49-F238E27FC236}">
                <a16:creationId xmlns:a16="http://schemas.microsoft.com/office/drawing/2014/main" id="{D06B007C-6B7F-4FF4-8594-83DC51E15897}"/>
              </a:ext>
            </a:extLst>
          </p:cNvPr>
          <p:cNvSpPr>
            <a:spLocks noGrp="1"/>
          </p:cNvSpPr>
          <p:nvPr>
            <p:ph type="title"/>
          </p:nvPr>
        </p:nvSpPr>
        <p:spPr>
          <a:xfrm>
            <a:off x="686104" y="682922"/>
            <a:ext cx="7772400" cy="461665"/>
          </a:xfrm>
        </p:spPr>
        <p:txBody>
          <a:bodyPr/>
          <a:lstStyle/>
          <a:p>
            <a:pPr algn="ctr"/>
            <a:r>
              <a:rPr lang="uk-UA" dirty="0"/>
              <a:t>Конституція України</a:t>
            </a:r>
          </a:p>
        </p:txBody>
      </p:sp>
      <p:pic>
        <p:nvPicPr>
          <p:cNvPr id="14" name="Рисунок 13" descr="Комментарий &quot;Важно&quot;">
            <a:extLst>
              <a:ext uri="{FF2B5EF4-FFF2-40B4-BE49-F238E27FC236}">
                <a16:creationId xmlns:a16="http://schemas.microsoft.com/office/drawing/2014/main" id="{BB137BAF-72E9-45D6-A08D-3751BC60A1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9045" y="2433436"/>
            <a:ext cx="374118" cy="374118"/>
          </a:xfrm>
          <a:prstGeom prst="rect">
            <a:avLst/>
          </a:prstGeom>
        </p:spPr>
      </p:pic>
      <p:pic>
        <p:nvPicPr>
          <p:cNvPr id="16" name="Рисунок 15" descr="Комментарий &quot;Важно&quot;">
            <a:extLst>
              <a:ext uri="{FF2B5EF4-FFF2-40B4-BE49-F238E27FC236}">
                <a16:creationId xmlns:a16="http://schemas.microsoft.com/office/drawing/2014/main" id="{C786F9BD-DA60-4E4F-9242-9A6F0D0224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4386" y="3536604"/>
            <a:ext cx="374118" cy="374118"/>
          </a:xfrm>
          <a:prstGeom prst="rect">
            <a:avLst/>
          </a:prstGeom>
        </p:spPr>
      </p:pic>
    </p:spTree>
    <p:extLst>
      <p:ext uri="{BB962C8B-B14F-4D97-AF65-F5344CB8AC3E}">
        <p14:creationId xmlns:p14="http://schemas.microsoft.com/office/powerpoint/2010/main" val="2931956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31730448-6BF9-3D4A-9721-2D70265554B4}"/>
              </a:ext>
            </a:extLst>
          </p:cNvPr>
          <p:cNvSpPr>
            <a:spLocks noGrp="1"/>
          </p:cNvSpPr>
          <p:nvPr>
            <p:ph type="dt" sz="half" idx="2"/>
          </p:nvPr>
        </p:nvSpPr>
        <p:spPr/>
        <p:txBody>
          <a:bodyPr/>
          <a:lstStyle/>
          <a:p>
            <a:fld id="{414FB1AD-D69E-B741-965A-0BAE826C2FA6}" type="datetime1">
              <a:rPr lang="en-US" smtClean="0"/>
              <a:pPr/>
              <a:t>11/13/2020</a:t>
            </a:fld>
            <a:endParaRPr lang="en-US"/>
          </a:p>
        </p:txBody>
      </p:sp>
      <p:sp>
        <p:nvSpPr>
          <p:cNvPr id="4" name="Номер слайда 3">
            <a:extLst>
              <a:ext uri="{FF2B5EF4-FFF2-40B4-BE49-F238E27FC236}">
                <a16:creationId xmlns:a16="http://schemas.microsoft.com/office/drawing/2014/main" id="{C5AB0280-438D-9344-B119-C0D8C9307C21}"/>
              </a:ext>
            </a:extLst>
          </p:cNvPr>
          <p:cNvSpPr>
            <a:spLocks noGrp="1"/>
          </p:cNvSpPr>
          <p:nvPr>
            <p:ph type="sldNum" sz="quarter" idx="4"/>
          </p:nvPr>
        </p:nvSpPr>
        <p:spPr/>
        <p:txBody>
          <a:bodyPr/>
          <a:lstStyle/>
          <a:p>
            <a:fld id="{42782948-4DBE-204D-AB9E-B65E067054AE}" type="slidenum">
              <a:rPr lang="en-US" smtClean="0"/>
              <a:pPr/>
              <a:t>5</a:t>
            </a:fld>
            <a:endParaRPr lang="en-US"/>
          </a:p>
        </p:txBody>
      </p:sp>
      <p:sp>
        <p:nvSpPr>
          <p:cNvPr id="5" name="Заголовок 4">
            <a:extLst>
              <a:ext uri="{FF2B5EF4-FFF2-40B4-BE49-F238E27FC236}">
                <a16:creationId xmlns:a16="http://schemas.microsoft.com/office/drawing/2014/main" id="{7513B73D-C407-344F-BB12-631A0AE8CADB}"/>
              </a:ext>
            </a:extLst>
          </p:cNvPr>
          <p:cNvSpPr>
            <a:spLocks noGrp="1"/>
          </p:cNvSpPr>
          <p:nvPr>
            <p:ph type="title"/>
          </p:nvPr>
        </p:nvSpPr>
        <p:spPr/>
        <p:txBody>
          <a:bodyPr/>
          <a:lstStyle/>
          <a:p>
            <a:pPr algn="ctr"/>
            <a:r>
              <a:rPr lang="uk-UA" dirty="0"/>
              <a:t>Закон України «Про захист прав споживачів»</a:t>
            </a:r>
          </a:p>
        </p:txBody>
      </p:sp>
      <p:sp>
        <p:nvSpPr>
          <p:cNvPr id="6" name="Объект 5">
            <a:extLst>
              <a:ext uri="{FF2B5EF4-FFF2-40B4-BE49-F238E27FC236}">
                <a16:creationId xmlns:a16="http://schemas.microsoft.com/office/drawing/2014/main" id="{CEF6F7A4-554A-424B-B9F0-EFCC351D7A41}"/>
              </a:ext>
            </a:extLst>
          </p:cNvPr>
          <p:cNvSpPr>
            <a:spLocks noGrp="1"/>
          </p:cNvSpPr>
          <p:nvPr>
            <p:ph idx="1"/>
          </p:nvPr>
        </p:nvSpPr>
        <p:spPr>
          <a:xfrm>
            <a:off x="509877" y="1442143"/>
            <a:ext cx="5108662" cy="3200400"/>
          </a:xfrm>
        </p:spPr>
        <p:txBody>
          <a:bodyPr>
            <a:normAutofit/>
          </a:bodyPr>
          <a:lstStyle/>
          <a:p>
            <a:pPr marL="536575" indent="-285750">
              <a:buFont typeface="Wingdings" panose="05000000000000000000" pitchFamily="2" charset="2"/>
              <a:buChar char="q"/>
            </a:pPr>
            <a:r>
              <a:rPr lang="uk-UA" dirty="0"/>
              <a:t>Відповідно до Закону </a:t>
            </a:r>
            <a:r>
              <a:rPr lang="uk-UA" b="1" dirty="0"/>
              <a:t>споживачем є громадянин, який придбаває, замовляє або має намір придбати чи замовити товари (роботи, послуги) для власних побутових потреб.</a:t>
            </a:r>
          </a:p>
          <a:p>
            <a:pPr marL="536575" indent="-285750">
              <a:buFont typeface="Wingdings" panose="05000000000000000000" pitchFamily="2" charset="2"/>
              <a:buChar char="q"/>
            </a:pPr>
            <a:r>
              <a:rPr lang="uk-UA" b="1" dirty="0"/>
              <a:t>Основним підтверджуючим документом відносин між споживачем і виконавцем (продавцем) є договір. </a:t>
            </a:r>
            <a:r>
              <a:rPr lang="uk-UA" dirty="0"/>
              <a:t>Договором є усна або письмова угода між споживачем і продавцем (виконавцем) про якість, терміни, ціну та інші умови, за якими здійснюються купівля-продаж, роботи та послуги</a:t>
            </a:r>
            <a:r>
              <a:rPr lang="ru-RU" dirty="0"/>
              <a:t>. </a:t>
            </a:r>
          </a:p>
        </p:txBody>
      </p:sp>
      <p:sp>
        <p:nvSpPr>
          <p:cNvPr id="11" name="Нижний колонтитул 2">
            <a:extLst>
              <a:ext uri="{FF2B5EF4-FFF2-40B4-BE49-F238E27FC236}">
                <a16:creationId xmlns:a16="http://schemas.microsoft.com/office/drawing/2014/main" id="{50AE83D4-ADB1-444F-B860-F88CEAC50983}"/>
              </a:ext>
            </a:extLst>
          </p:cNvPr>
          <p:cNvSpPr>
            <a:spLocks noGrp="1"/>
          </p:cNvSpPr>
          <p:nvPr>
            <p:ph type="ftr" sz="quarter" idx="3"/>
          </p:nvPr>
        </p:nvSpPr>
        <p:spPr>
          <a:xfrm>
            <a:off x="3124200" y="4845380"/>
            <a:ext cx="2895600" cy="184666"/>
          </a:xfrm>
        </p:spPr>
        <p:txBody>
          <a:bodyPr/>
          <a:lstStyle/>
          <a:p>
            <a:r>
              <a:rPr lang="uk-UA" dirty="0"/>
              <a:t>Частина І. Загальна правова база</a:t>
            </a:r>
            <a:endParaRPr lang="en-US" dirty="0"/>
          </a:p>
        </p:txBody>
      </p:sp>
      <p:pic>
        <p:nvPicPr>
          <p:cNvPr id="14" name="Рисунок 13" descr="Изображение выглядит как человек, внутренний, окно, женщина&#10;&#10;Автоматически созданное описание">
            <a:extLst>
              <a:ext uri="{FF2B5EF4-FFF2-40B4-BE49-F238E27FC236}">
                <a16:creationId xmlns:a16="http://schemas.microsoft.com/office/drawing/2014/main" id="{B99B7B32-88D4-44D6-B932-301645B4C521}"/>
              </a:ext>
            </a:extLst>
          </p:cNvPr>
          <p:cNvPicPr>
            <a:picLocks noChangeAspect="1"/>
          </p:cNvPicPr>
          <p:nvPr/>
        </p:nvPicPr>
        <p:blipFill>
          <a:blip r:embed="rId2"/>
          <a:stretch>
            <a:fillRect/>
          </a:stretch>
        </p:blipFill>
        <p:spPr>
          <a:xfrm>
            <a:off x="5919374" y="1959818"/>
            <a:ext cx="2784143" cy="1855602"/>
          </a:xfrm>
          <a:prstGeom prst="rect">
            <a:avLst/>
          </a:prstGeom>
        </p:spPr>
      </p:pic>
      <p:sp>
        <p:nvSpPr>
          <p:cNvPr id="3" name="Text Placeholder 4">
            <a:extLst>
              <a:ext uri="{FF2B5EF4-FFF2-40B4-BE49-F238E27FC236}">
                <a16:creationId xmlns:a16="http://schemas.microsoft.com/office/drawing/2014/main" id="{3F096407-3988-474C-A466-882B9083025C}"/>
              </a:ext>
            </a:extLst>
          </p:cNvPr>
          <p:cNvSpPr txBox="1">
            <a:spLocks/>
          </p:cNvSpPr>
          <p:nvPr/>
        </p:nvSpPr>
        <p:spPr>
          <a:xfrm rot="16200000">
            <a:off x="7622539" y="2834048"/>
            <a:ext cx="2073910" cy="184666"/>
          </a:xfrm>
          <a:prstGeom prst="rect">
            <a:avLst/>
          </a:prstGeom>
        </p:spPr>
        <p:txBody>
          <a:bodyPr>
            <a:spAutoFit/>
          </a:bodyPr>
          <a:lstStyle>
            <a:lvl1pPr marL="0" indent="0" algn="r" defTabSz="457200" rtl="0" eaLnBrk="1" latinLnBrk="0" hangingPunct="1">
              <a:spcBef>
                <a:spcPts val="0"/>
              </a:spcBef>
              <a:spcAft>
                <a:spcPts val="800"/>
              </a:spcAft>
              <a:buFont typeface="Arial"/>
              <a:buNone/>
              <a:defRPr sz="600" b="0" i="0" kern="1200" baseline="0">
                <a:solidFill>
                  <a:srgbClr val="FFFFFF"/>
                </a:solidFill>
                <a:latin typeface="Gill Sans MT"/>
                <a:ea typeface="+mn-ea"/>
                <a:cs typeface="Gill Sans MT"/>
              </a:defRPr>
            </a:lvl1pPr>
            <a:lvl2pPr marL="230187" indent="0" algn="l" defTabSz="457200" rtl="0" eaLnBrk="1" latinLnBrk="0" hangingPunct="1">
              <a:spcBef>
                <a:spcPts val="0"/>
              </a:spcBef>
              <a:spcAft>
                <a:spcPts val="800"/>
              </a:spcAft>
              <a:buFont typeface="Arial"/>
              <a:buNone/>
              <a:defRPr sz="1800" b="0" i="0" kern="1200">
                <a:solidFill>
                  <a:schemeClr val="bg1"/>
                </a:solidFill>
                <a:latin typeface="Gill Sans MT"/>
                <a:ea typeface="+mn-ea"/>
                <a:cs typeface="Gill Sans MT"/>
              </a:defRPr>
            </a:lvl2pPr>
            <a:lvl3pPr marL="460375" indent="0" algn="l" defTabSz="457200" rtl="0" eaLnBrk="1" latinLnBrk="0" hangingPunct="1">
              <a:spcBef>
                <a:spcPct val="20000"/>
              </a:spcBef>
              <a:buFont typeface="Arial"/>
              <a:buNone/>
              <a:defRPr sz="1600" b="0" i="0" kern="1200">
                <a:solidFill>
                  <a:schemeClr val="bg1"/>
                </a:solidFill>
                <a:latin typeface="Gill Sans MT"/>
                <a:ea typeface="+mn-ea"/>
                <a:cs typeface="Gill Sans MT"/>
              </a:defRPr>
            </a:lvl3pPr>
            <a:lvl4pPr marL="684212" indent="0" algn="l" defTabSz="457200" rtl="0" eaLnBrk="1" latinLnBrk="0" hangingPunct="1">
              <a:spcBef>
                <a:spcPct val="20000"/>
              </a:spcBef>
              <a:buFont typeface="Arial"/>
              <a:buNone/>
              <a:defRPr sz="1400" b="0" i="0" kern="1200">
                <a:solidFill>
                  <a:schemeClr val="bg1"/>
                </a:solidFill>
                <a:latin typeface="Gill Sans MT"/>
                <a:ea typeface="+mn-ea"/>
                <a:cs typeface="Gill Sans MT"/>
              </a:defRPr>
            </a:lvl4pPr>
            <a:lvl5pPr marL="1025525" indent="0" algn="l" defTabSz="457200" rtl="0" eaLnBrk="1" latinLnBrk="0" hangingPunct="1">
              <a:spcBef>
                <a:spcPct val="20000"/>
              </a:spcBef>
              <a:buFont typeface="Arial"/>
              <a:buNone/>
              <a:defRPr sz="1200" b="0" i="0" kern="1200">
                <a:solidFill>
                  <a:schemeClr val="bg1"/>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uk-UA" dirty="0">
                <a:highlight>
                  <a:srgbClr val="6C6463"/>
                </a:highlight>
              </a:rPr>
              <a:t>ФОТО:</a:t>
            </a:r>
            <a:r>
              <a:rPr lang="en-US" dirty="0">
                <a:highlight>
                  <a:srgbClr val="6C6463"/>
                </a:highlight>
              </a:rPr>
              <a:t> PEXELS</a:t>
            </a:r>
          </a:p>
        </p:txBody>
      </p:sp>
    </p:spTree>
    <p:extLst>
      <p:ext uri="{BB962C8B-B14F-4D97-AF65-F5344CB8AC3E}">
        <p14:creationId xmlns:p14="http://schemas.microsoft.com/office/powerpoint/2010/main" val="1162628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36E3DAD4-1847-4744-AEB8-B70CA9CE437E}"/>
              </a:ext>
            </a:extLst>
          </p:cNvPr>
          <p:cNvSpPr>
            <a:spLocks noGrp="1"/>
          </p:cNvSpPr>
          <p:nvPr>
            <p:ph type="dt" sz="half" idx="2"/>
          </p:nvPr>
        </p:nvSpPr>
        <p:spPr/>
        <p:txBody>
          <a:bodyPr/>
          <a:lstStyle/>
          <a:p>
            <a:fld id="{414FB1AD-D69E-B741-965A-0BAE826C2FA6}" type="datetime1">
              <a:rPr lang="en-US" smtClean="0"/>
              <a:pPr/>
              <a:t>11/13/2020</a:t>
            </a:fld>
            <a:endParaRPr lang="en-US"/>
          </a:p>
        </p:txBody>
      </p:sp>
      <p:sp>
        <p:nvSpPr>
          <p:cNvPr id="4" name="Номер слайда 3">
            <a:extLst>
              <a:ext uri="{FF2B5EF4-FFF2-40B4-BE49-F238E27FC236}">
                <a16:creationId xmlns:a16="http://schemas.microsoft.com/office/drawing/2014/main" id="{591925E7-F8A0-7447-8A01-C0F7ECE4DB04}"/>
              </a:ext>
            </a:extLst>
          </p:cNvPr>
          <p:cNvSpPr>
            <a:spLocks noGrp="1"/>
          </p:cNvSpPr>
          <p:nvPr>
            <p:ph type="sldNum" sz="quarter" idx="4"/>
          </p:nvPr>
        </p:nvSpPr>
        <p:spPr/>
        <p:txBody>
          <a:bodyPr/>
          <a:lstStyle/>
          <a:p>
            <a:fld id="{42782948-4DBE-204D-AB9E-B65E067054AE}" type="slidenum">
              <a:rPr lang="en-US" smtClean="0"/>
              <a:pPr/>
              <a:t>6</a:t>
            </a:fld>
            <a:endParaRPr lang="en-US"/>
          </a:p>
        </p:txBody>
      </p:sp>
      <p:sp>
        <p:nvSpPr>
          <p:cNvPr id="5" name="Заголовок 4">
            <a:extLst>
              <a:ext uri="{FF2B5EF4-FFF2-40B4-BE49-F238E27FC236}">
                <a16:creationId xmlns:a16="http://schemas.microsoft.com/office/drawing/2014/main" id="{0938CBCD-9061-BD41-B50D-3878CE07D950}"/>
              </a:ext>
            </a:extLst>
          </p:cNvPr>
          <p:cNvSpPr>
            <a:spLocks noGrp="1"/>
          </p:cNvSpPr>
          <p:nvPr>
            <p:ph type="title"/>
          </p:nvPr>
        </p:nvSpPr>
        <p:spPr/>
        <p:txBody>
          <a:bodyPr/>
          <a:lstStyle/>
          <a:p>
            <a:pPr algn="ctr"/>
            <a:r>
              <a:rPr lang="uk-UA" dirty="0"/>
              <a:t>Закон України «Про ринок електричної енергії»</a:t>
            </a:r>
          </a:p>
        </p:txBody>
      </p:sp>
      <p:sp>
        <p:nvSpPr>
          <p:cNvPr id="6" name="Объект 5">
            <a:extLst>
              <a:ext uri="{FF2B5EF4-FFF2-40B4-BE49-F238E27FC236}">
                <a16:creationId xmlns:a16="http://schemas.microsoft.com/office/drawing/2014/main" id="{7B5972BF-FAF4-2044-A65A-C5C8526F7BC7}"/>
              </a:ext>
            </a:extLst>
          </p:cNvPr>
          <p:cNvSpPr>
            <a:spLocks noGrp="1"/>
          </p:cNvSpPr>
          <p:nvPr>
            <p:ph idx="1"/>
          </p:nvPr>
        </p:nvSpPr>
        <p:spPr>
          <a:xfrm>
            <a:off x="388883" y="1296986"/>
            <a:ext cx="8439807" cy="3547653"/>
          </a:xfrm>
        </p:spPr>
        <p:txBody>
          <a:bodyPr>
            <a:normAutofit fontScale="92500" lnSpcReduction="20000"/>
          </a:bodyPr>
          <a:lstStyle/>
          <a:p>
            <a:pPr marL="0" indent="0">
              <a:buNone/>
            </a:pPr>
            <a:r>
              <a:rPr lang="uk-UA" b="1" dirty="0"/>
              <a:t>Споживач має право</a:t>
            </a:r>
            <a:r>
              <a:rPr lang="uk-UA" dirty="0"/>
              <a:t>:</a:t>
            </a:r>
          </a:p>
          <a:p>
            <a:pPr marL="0" indent="0">
              <a:buNone/>
            </a:pPr>
            <a:r>
              <a:rPr lang="uk-UA" dirty="0"/>
              <a:t>1) </a:t>
            </a:r>
            <a:r>
              <a:rPr lang="uk-UA" b="1" dirty="0"/>
              <a:t>купувати електричну енергію для власного споживання </a:t>
            </a:r>
            <a:r>
              <a:rPr lang="uk-UA" dirty="0"/>
              <a:t>за двосторонніми договорами та на організованих сегментах ринку; </a:t>
            </a:r>
          </a:p>
          <a:p>
            <a:pPr marL="0" indent="0">
              <a:buNone/>
            </a:pPr>
            <a:r>
              <a:rPr lang="uk-UA" dirty="0"/>
              <a:t>2) </a:t>
            </a:r>
            <a:r>
              <a:rPr lang="uk-UA" b="1" dirty="0"/>
              <a:t>змінювати електропостачальника </a:t>
            </a:r>
            <a:r>
              <a:rPr lang="uk-UA" dirty="0"/>
              <a:t>на умовах, визначених цим Законом та правилами роздрібного ринку; </a:t>
            </a:r>
          </a:p>
          <a:p>
            <a:pPr marL="0" indent="0">
              <a:buNone/>
            </a:pPr>
            <a:r>
              <a:rPr lang="uk-UA" dirty="0"/>
              <a:t>3) </a:t>
            </a:r>
            <a:r>
              <a:rPr lang="uk-UA" b="1" dirty="0"/>
              <a:t>отримувати електричну енергію належної якості </a:t>
            </a:r>
            <a:r>
              <a:rPr lang="uk-UA" dirty="0"/>
              <a:t>згідно з умовами договору та стандартами якості електричної енергії; </a:t>
            </a:r>
          </a:p>
          <a:p>
            <a:pPr marL="0" indent="0">
              <a:buNone/>
            </a:pPr>
            <a:r>
              <a:rPr lang="uk-UA" dirty="0"/>
              <a:t>4) </a:t>
            </a:r>
            <a:r>
              <a:rPr lang="uk-UA" b="1" dirty="0"/>
              <a:t>на компенсацію</a:t>
            </a:r>
            <a:r>
              <a:rPr lang="uk-UA" dirty="0"/>
              <a:t>, що застосовується у разі недотримання показників якості послуг електропостачання; </a:t>
            </a:r>
          </a:p>
          <a:p>
            <a:pPr marL="0" indent="0">
              <a:buNone/>
            </a:pPr>
            <a:r>
              <a:rPr lang="uk-UA" dirty="0"/>
              <a:t>5) </a:t>
            </a:r>
            <a:r>
              <a:rPr lang="uk-UA" b="1" dirty="0"/>
              <a:t>на відшкодування збитків</a:t>
            </a:r>
            <a:r>
              <a:rPr lang="uk-UA" dirty="0"/>
              <a:t>, завданих внаслідок невиконання його контрагентами умов договорів, укладених на ринку електричної енергії; </a:t>
            </a:r>
          </a:p>
          <a:p>
            <a:pPr marL="0" indent="0">
              <a:buNone/>
            </a:pPr>
            <a:r>
              <a:rPr lang="uk-UA" dirty="0"/>
              <a:t>6) </a:t>
            </a:r>
            <a:r>
              <a:rPr lang="uk-UA" b="1" dirty="0"/>
              <a:t>на недискримінаційний доступ до систем </a:t>
            </a:r>
            <a:r>
              <a:rPr lang="uk-UA" dirty="0"/>
              <a:t>передачі та розподілу на підставі договорів з оператором системи передачі, оператором системи розподілу відповідно до вимог кодексу системи передачі, кодексу систем розподілу; </a:t>
            </a:r>
          </a:p>
          <a:p>
            <a:pPr marL="0" indent="0" algn="r">
              <a:buNone/>
            </a:pPr>
            <a:r>
              <a:rPr lang="uk-UA" sz="1300" i="1" dirty="0"/>
              <a:t>ст. 58 Закону України “Про ринок електричної енергії»</a:t>
            </a:r>
          </a:p>
        </p:txBody>
      </p:sp>
      <p:sp>
        <p:nvSpPr>
          <p:cNvPr id="9" name="Нижний колонтитул 2">
            <a:extLst>
              <a:ext uri="{FF2B5EF4-FFF2-40B4-BE49-F238E27FC236}">
                <a16:creationId xmlns:a16="http://schemas.microsoft.com/office/drawing/2014/main" id="{843DEC8B-DF20-4D7A-B89E-6CA81B57ABA1}"/>
              </a:ext>
            </a:extLst>
          </p:cNvPr>
          <p:cNvSpPr>
            <a:spLocks noGrp="1"/>
          </p:cNvSpPr>
          <p:nvPr>
            <p:ph type="ftr" sz="quarter" idx="3"/>
          </p:nvPr>
        </p:nvSpPr>
        <p:spPr>
          <a:xfrm>
            <a:off x="3124200" y="4845380"/>
            <a:ext cx="2895600" cy="184666"/>
          </a:xfrm>
        </p:spPr>
        <p:txBody>
          <a:bodyPr/>
          <a:lstStyle/>
          <a:p>
            <a:r>
              <a:rPr lang="uk-UA" dirty="0"/>
              <a:t>Частина І. Загальна правова база</a:t>
            </a:r>
            <a:endParaRPr lang="en-US" dirty="0"/>
          </a:p>
        </p:txBody>
      </p:sp>
      <p:pic>
        <p:nvPicPr>
          <p:cNvPr id="7" name="Рисунок 6" descr="Конец">
            <a:extLst>
              <a:ext uri="{FF2B5EF4-FFF2-40B4-BE49-F238E27FC236}">
                <a16:creationId xmlns:a16="http://schemas.microsoft.com/office/drawing/2014/main" id="{BD252F37-1FFF-467E-A63D-10F5D456775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22057" y="4439861"/>
            <a:ext cx="497852" cy="497852"/>
          </a:xfrm>
          <a:prstGeom prst="rect">
            <a:avLst/>
          </a:prstGeom>
        </p:spPr>
      </p:pic>
    </p:spTree>
    <p:extLst>
      <p:ext uri="{BB962C8B-B14F-4D97-AF65-F5344CB8AC3E}">
        <p14:creationId xmlns:p14="http://schemas.microsoft.com/office/powerpoint/2010/main" val="1459834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039FB415-517D-0D4F-8210-F1292EB60E46}"/>
              </a:ext>
            </a:extLst>
          </p:cNvPr>
          <p:cNvSpPr>
            <a:spLocks noGrp="1"/>
          </p:cNvSpPr>
          <p:nvPr>
            <p:ph type="dt" sz="half" idx="2"/>
          </p:nvPr>
        </p:nvSpPr>
        <p:spPr/>
        <p:txBody>
          <a:bodyPr/>
          <a:lstStyle/>
          <a:p>
            <a:fld id="{414FB1AD-D69E-B741-965A-0BAE826C2FA6}" type="datetime1">
              <a:rPr lang="en-US" smtClean="0"/>
              <a:pPr/>
              <a:t>11/13/2020</a:t>
            </a:fld>
            <a:endParaRPr lang="en-US"/>
          </a:p>
        </p:txBody>
      </p:sp>
      <p:sp>
        <p:nvSpPr>
          <p:cNvPr id="4" name="Номер слайда 3">
            <a:extLst>
              <a:ext uri="{FF2B5EF4-FFF2-40B4-BE49-F238E27FC236}">
                <a16:creationId xmlns:a16="http://schemas.microsoft.com/office/drawing/2014/main" id="{42257B6C-C589-0A4A-BAA7-A6163459EF5D}"/>
              </a:ext>
            </a:extLst>
          </p:cNvPr>
          <p:cNvSpPr>
            <a:spLocks noGrp="1"/>
          </p:cNvSpPr>
          <p:nvPr>
            <p:ph type="sldNum" sz="quarter" idx="4"/>
          </p:nvPr>
        </p:nvSpPr>
        <p:spPr/>
        <p:txBody>
          <a:bodyPr/>
          <a:lstStyle/>
          <a:p>
            <a:fld id="{42782948-4DBE-204D-AB9E-B65E067054AE}" type="slidenum">
              <a:rPr lang="en-US" smtClean="0"/>
              <a:pPr/>
              <a:t>7</a:t>
            </a:fld>
            <a:endParaRPr lang="en-US"/>
          </a:p>
        </p:txBody>
      </p:sp>
      <p:sp>
        <p:nvSpPr>
          <p:cNvPr id="6" name="Объект 5">
            <a:extLst>
              <a:ext uri="{FF2B5EF4-FFF2-40B4-BE49-F238E27FC236}">
                <a16:creationId xmlns:a16="http://schemas.microsoft.com/office/drawing/2014/main" id="{F4BB34A2-081F-3C42-A80A-108B2B2BE1DE}"/>
              </a:ext>
            </a:extLst>
          </p:cNvPr>
          <p:cNvSpPr>
            <a:spLocks noGrp="1"/>
          </p:cNvSpPr>
          <p:nvPr>
            <p:ph idx="1"/>
          </p:nvPr>
        </p:nvSpPr>
        <p:spPr>
          <a:xfrm>
            <a:off x="420414" y="1342529"/>
            <a:ext cx="8418786" cy="3688258"/>
          </a:xfrm>
        </p:spPr>
        <p:txBody>
          <a:bodyPr>
            <a:normAutofit lnSpcReduction="10000"/>
          </a:bodyPr>
          <a:lstStyle/>
          <a:p>
            <a:pPr marL="0" indent="0">
              <a:buNone/>
            </a:pPr>
            <a:endParaRPr lang="uk-UA" dirty="0"/>
          </a:p>
          <a:p>
            <a:pPr marL="0" indent="0">
              <a:buNone/>
            </a:pPr>
            <a:r>
              <a:rPr lang="uk-UA" dirty="0"/>
              <a:t>7) </a:t>
            </a:r>
            <a:r>
              <a:rPr lang="uk-UA" b="1" dirty="0"/>
              <a:t>на доступ до інформації </a:t>
            </a:r>
            <a:r>
              <a:rPr lang="uk-UA" dirty="0"/>
              <a:t>щодо діяльності на ринку електричної енергії у порядку та обсягах, визначених правилами ринку та іншими нормативно-правовими актами, що регулюють функціонування ринку електричної енергії; </a:t>
            </a:r>
          </a:p>
          <a:p>
            <a:pPr marL="0" indent="0">
              <a:buNone/>
            </a:pPr>
            <a:r>
              <a:rPr lang="uk-UA" dirty="0"/>
              <a:t>8) </a:t>
            </a:r>
            <a:r>
              <a:rPr lang="uk-UA" b="1" dirty="0"/>
              <a:t>подавати відповідному електропостачальнику, оператору системи розподілу звернення, скарги та претензії</a:t>
            </a:r>
            <a:r>
              <a:rPr lang="uk-UA" dirty="0"/>
              <a:t>, зокрема щодо якості електропостачання, щодо надання послуг з постачання електричної енергії та отримувати в установленому законодавством порядку вмотивовані відповіді або повідомлення про заходи щодо усунення електропостачальником причин скарги; </a:t>
            </a:r>
          </a:p>
          <a:p>
            <a:pPr marL="0" indent="0">
              <a:buNone/>
            </a:pPr>
            <a:r>
              <a:rPr lang="uk-UA" dirty="0"/>
              <a:t>9) </a:t>
            </a:r>
            <a:r>
              <a:rPr lang="uk-UA" b="1" dirty="0"/>
              <a:t>подавати Регулятору скарги </a:t>
            </a:r>
            <a:r>
              <a:rPr lang="uk-UA" dirty="0"/>
              <a:t>відповідно до порядку розгляду скарг та вирішення спорів; </a:t>
            </a:r>
          </a:p>
          <a:p>
            <a:pPr marL="0" indent="0">
              <a:buNone/>
            </a:pPr>
            <a:r>
              <a:rPr lang="uk-UA" dirty="0"/>
              <a:t>10) </a:t>
            </a:r>
            <a:r>
              <a:rPr lang="uk-UA" b="1" dirty="0"/>
              <a:t>отримувати від відповідного електропостачальника інформацію</a:t>
            </a:r>
            <a:r>
              <a:rPr lang="uk-UA" dirty="0"/>
              <a:t>, передбачену законодавством та умовами договору постачання електричної енергії споживачу.</a:t>
            </a:r>
          </a:p>
          <a:p>
            <a:pPr marL="0" indent="0" algn="r">
              <a:buNone/>
            </a:pPr>
            <a:r>
              <a:rPr lang="uk-UA" sz="1200" i="1" dirty="0"/>
              <a:t>ст. 58 Закону України “Про ринок електричної енергії»</a:t>
            </a:r>
          </a:p>
        </p:txBody>
      </p:sp>
      <p:sp>
        <p:nvSpPr>
          <p:cNvPr id="9" name="Нижний колонтитул 2">
            <a:extLst>
              <a:ext uri="{FF2B5EF4-FFF2-40B4-BE49-F238E27FC236}">
                <a16:creationId xmlns:a16="http://schemas.microsoft.com/office/drawing/2014/main" id="{C257FEA4-38DF-4FC7-AE02-81B153972209}"/>
              </a:ext>
            </a:extLst>
          </p:cNvPr>
          <p:cNvSpPr>
            <a:spLocks noGrp="1"/>
          </p:cNvSpPr>
          <p:nvPr>
            <p:ph type="ftr" sz="quarter" idx="3"/>
          </p:nvPr>
        </p:nvSpPr>
        <p:spPr>
          <a:xfrm>
            <a:off x="3124200" y="4845380"/>
            <a:ext cx="2895600" cy="184666"/>
          </a:xfrm>
        </p:spPr>
        <p:txBody>
          <a:bodyPr/>
          <a:lstStyle/>
          <a:p>
            <a:r>
              <a:rPr lang="uk-UA" dirty="0"/>
              <a:t>Частина І. Загальна правова база</a:t>
            </a:r>
            <a:endParaRPr lang="en-US" dirty="0"/>
          </a:p>
        </p:txBody>
      </p:sp>
      <p:sp>
        <p:nvSpPr>
          <p:cNvPr id="7" name="Заголовок 4">
            <a:extLst>
              <a:ext uri="{FF2B5EF4-FFF2-40B4-BE49-F238E27FC236}">
                <a16:creationId xmlns:a16="http://schemas.microsoft.com/office/drawing/2014/main" id="{CB86A97B-88E5-4C77-9730-5972390CC565}"/>
              </a:ext>
            </a:extLst>
          </p:cNvPr>
          <p:cNvSpPr>
            <a:spLocks noGrp="1"/>
          </p:cNvSpPr>
          <p:nvPr>
            <p:ph type="title"/>
          </p:nvPr>
        </p:nvSpPr>
        <p:spPr>
          <a:xfrm>
            <a:off x="686104" y="682922"/>
            <a:ext cx="7772400" cy="461665"/>
          </a:xfrm>
        </p:spPr>
        <p:txBody>
          <a:bodyPr/>
          <a:lstStyle/>
          <a:p>
            <a:pPr algn="ctr"/>
            <a:r>
              <a:rPr lang="uk-UA" dirty="0"/>
              <a:t>Закон України «Про ринок електричної енергії»</a:t>
            </a:r>
          </a:p>
        </p:txBody>
      </p:sp>
      <p:pic>
        <p:nvPicPr>
          <p:cNvPr id="5" name="Рисунок 4" descr="Конец">
            <a:extLst>
              <a:ext uri="{FF2B5EF4-FFF2-40B4-BE49-F238E27FC236}">
                <a16:creationId xmlns:a16="http://schemas.microsoft.com/office/drawing/2014/main" id="{FF0DBA9D-6BD7-4AB8-BC3C-32B519E9BC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99581" y="1134015"/>
            <a:ext cx="497852" cy="497852"/>
          </a:xfrm>
          <a:prstGeom prst="rect">
            <a:avLst/>
          </a:prstGeom>
        </p:spPr>
      </p:pic>
    </p:spTree>
    <p:extLst>
      <p:ext uri="{BB962C8B-B14F-4D97-AF65-F5344CB8AC3E}">
        <p14:creationId xmlns:p14="http://schemas.microsoft.com/office/powerpoint/2010/main" val="527365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8CD6F5C0-F890-A24F-BBEB-BB01F3924787}"/>
              </a:ext>
            </a:extLst>
          </p:cNvPr>
          <p:cNvSpPr>
            <a:spLocks noGrp="1"/>
          </p:cNvSpPr>
          <p:nvPr>
            <p:ph type="dt" sz="half" idx="2"/>
          </p:nvPr>
        </p:nvSpPr>
        <p:spPr/>
        <p:txBody>
          <a:bodyPr/>
          <a:lstStyle/>
          <a:p>
            <a:fld id="{414FB1AD-D69E-B741-965A-0BAE826C2FA6}" type="datetime1">
              <a:rPr lang="en-US" smtClean="0"/>
              <a:pPr/>
              <a:t>11/13/2020</a:t>
            </a:fld>
            <a:endParaRPr lang="en-US"/>
          </a:p>
        </p:txBody>
      </p:sp>
      <p:sp>
        <p:nvSpPr>
          <p:cNvPr id="4" name="Номер слайда 3">
            <a:extLst>
              <a:ext uri="{FF2B5EF4-FFF2-40B4-BE49-F238E27FC236}">
                <a16:creationId xmlns:a16="http://schemas.microsoft.com/office/drawing/2014/main" id="{5E29C7FA-8BED-AF4E-ADD3-2EE35DF16D59}"/>
              </a:ext>
            </a:extLst>
          </p:cNvPr>
          <p:cNvSpPr>
            <a:spLocks noGrp="1"/>
          </p:cNvSpPr>
          <p:nvPr>
            <p:ph type="sldNum" sz="quarter" idx="4"/>
          </p:nvPr>
        </p:nvSpPr>
        <p:spPr/>
        <p:txBody>
          <a:bodyPr/>
          <a:lstStyle/>
          <a:p>
            <a:fld id="{42782948-4DBE-204D-AB9E-B65E067054AE}" type="slidenum">
              <a:rPr lang="en-US" smtClean="0"/>
              <a:pPr/>
              <a:t>8</a:t>
            </a:fld>
            <a:endParaRPr lang="en-US"/>
          </a:p>
        </p:txBody>
      </p:sp>
      <p:sp>
        <p:nvSpPr>
          <p:cNvPr id="6" name="Объект 5">
            <a:extLst>
              <a:ext uri="{FF2B5EF4-FFF2-40B4-BE49-F238E27FC236}">
                <a16:creationId xmlns:a16="http://schemas.microsoft.com/office/drawing/2014/main" id="{58495956-9CC2-0744-906A-29665D33BF9A}"/>
              </a:ext>
            </a:extLst>
          </p:cNvPr>
          <p:cNvSpPr>
            <a:spLocks noGrp="1"/>
          </p:cNvSpPr>
          <p:nvPr>
            <p:ph idx="1"/>
          </p:nvPr>
        </p:nvSpPr>
        <p:spPr>
          <a:xfrm>
            <a:off x="685800" y="1469382"/>
            <a:ext cx="5244586" cy="3270783"/>
          </a:xfrm>
        </p:spPr>
        <p:txBody>
          <a:bodyPr/>
          <a:lstStyle/>
          <a:p>
            <a:pPr marL="0" indent="0" algn="just">
              <a:buNone/>
            </a:pPr>
            <a:r>
              <a:rPr lang="uk-UA" b="1" dirty="0"/>
              <a:t>Побутовий споживач має право на встановлення у своєму приватному домогосподарстві генеруючої установки</a:t>
            </a:r>
            <a:r>
              <a:rPr lang="uk-UA" dirty="0"/>
              <a:t>, призначеної для виробництва електричної енергії з енергії сонячного випромінювання та/або енергії вітру, величина встановленої потужності якої не перевищує 30 кВт, але не більше потужності, дозволеної до споживання за договором про приєднання. </a:t>
            </a:r>
          </a:p>
          <a:p>
            <a:pPr marL="0" indent="0" algn="just">
              <a:buNone/>
            </a:pPr>
            <a:r>
              <a:rPr lang="uk-UA" dirty="0"/>
              <a:t>Виробництво електричної енергії з енергії сонячного випромінювання та/або енергії вітру приватними домогосподарствами здійснюється </a:t>
            </a:r>
            <a:r>
              <a:rPr lang="uk-UA" b="1" dirty="0"/>
              <a:t>без відповідної ліцензії</a:t>
            </a:r>
            <a:r>
              <a:rPr lang="uk-UA" dirty="0"/>
              <a:t>. Порядок продажу та обліку такої електроенергії, а також розрахунків за неї затверджується Регулятором. </a:t>
            </a:r>
          </a:p>
          <a:p>
            <a:pPr marL="0" indent="0">
              <a:buNone/>
            </a:pPr>
            <a:endParaRPr lang="uk-UA" dirty="0"/>
          </a:p>
        </p:txBody>
      </p:sp>
      <p:sp>
        <p:nvSpPr>
          <p:cNvPr id="9" name="Нижний колонтитул 2">
            <a:extLst>
              <a:ext uri="{FF2B5EF4-FFF2-40B4-BE49-F238E27FC236}">
                <a16:creationId xmlns:a16="http://schemas.microsoft.com/office/drawing/2014/main" id="{CEC64338-53B0-4838-99FA-C28FB9EE6462}"/>
              </a:ext>
            </a:extLst>
          </p:cNvPr>
          <p:cNvSpPr>
            <a:spLocks noGrp="1"/>
          </p:cNvSpPr>
          <p:nvPr>
            <p:ph type="ftr" sz="quarter" idx="3"/>
          </p:nvPr>
        </p:nvSpPr>
        <p:spPr>
          <a:xfrm>
            <a:off x="3124200" y="4845380"/>
            <a:ext cx="2895600" cy="184666"/>
          </a:xfrm>
        </p:spPr>
        <p:txBody>
          <a:bodyPr/>
          <a:lstStyle/>
          <a:p>
            <a:r>
              <a:rPr lang="uk-UA" dirty="0"/>
              <a:t>Частина І. Загальна правова база</a:t>
            </a:r>
            <a:endParaRPr lang="en-US" dirty="0"/>
          </a:p>
        </p:txBody>
      </p:sp>
      <p:sp>
        <p:nvSpPr>
          <p:cNvPr id="7" name="Заголовок 4">
            <a:extLst>
              <a:ext uri="{FF2B5EF4-FFF2-40B4-BE49-F238E27FC236}">
                <a16:creationId xmlns:a16="http://schemas.microsoft.com/office/drawing/2014/main" id="{46AE53C7-0B31-45DF-90B8-F7784E1A5499}"/>
              </a:ext>
            </a:extLst>
          </p:cNvPr>
          <p:cNvSpPr>
            <a:spLocks noGrp="1"/>
          </p:cNvSpPr>
          <p:nvPr>
            <p:ph type="title"/>
          </p:nvPr>
        </p:nvSpPr>
        <p:spPr>
          <a:xfrm>
            <a:off x="686104" y="682922"/>
            <a:ext cx="7772400" cy="461665"/>
          </a:xfrm>
        </p:spPr>
        <p:txBody>
          <a:bodyPr/>
          <a:lstStyle/>
          <a:p>
            <a:pPr algn="ctr"/>
            <a:r>
              <a:rPr lang="ru-RU" dirty="0"/>
              <a:t>Права </a:t>
            </a:r>
            <a:r>
              <a:rPr lang="uk-UA" dirty="0"/>
              <a:t>споживачів електричної енергії</a:t>
            </a:r>
          </a:p>
        </p:txBody>
      </p:sp>
      <p:pic>
        <p:nvPicPr>
          <p:cNvPr id="1028" name="Picture 4" descr="Світлина від Yurii Shafarenko.">
            <a:extLst>
              <a:ext uri="{FF2B5EF4-FFF2-40B4-BE49-F238E27FC236}">
                <a16:creationId xmlns:a16="http://schemas.microsoft.com/office/drawing/2014/main" id="{138BB266-0A3C-4453-AEE1-AE7841C58E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0653"/>
          <a:stretch/>
        </p:blipFill>
        <p:spPr bwMode="auto">
          <a:xfrm>
            <a:off x="6138354" y="1948151"/>
            <a:ext cx="2418839" cy="128847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613949C-D129-4F68-9C2D-1547842386C1}"/>
              </a:ext>
            </a:extLst>
          </p:cNvPr>
          <p:cNvSpPr txBox="1"/>
          <p:nvPr/>
        </p:nvSpPr>
        <p:spPr>
          <a:xfrm>
            <a:off x="6215875" y="3337504"/>
            <a:ext cx="2418839" cy="276999"/>
          </a:xfrm>
          <a:prstGeom prst="rect">
            <a:avLst/>
          </a:prstGeom>
          <a:noFill/>
        </p:spPr>
        <p:txBody>
          <a:bodyPr wrap="square" rtlCol="0">
            <a:spAutoFit/>
          </a:bodyPr>
          <a:lstStyle/>
          <a:p>
            <a:r>
              <a:rPr lang="uk-UA" sz="1200" i="1" dirty="0">
                <a:solidFill>
                  <a:srgbClr val="6C6463"/>
                </a:solidFill>
              </a:rPr>
              <a:t>Фото: Держенергоефективності</a:t>
            </a:r>
          </a:p>
        </p:txBody>
      </p:sp>
    </p:spTree>
    <p:extLst>
      <p:ext uri="{BB962C8B-B14F-4D97-AF65-F5344CB8AC3E}">
        <p14:creationId xmlns:p14="http://schemas.microsoft.com/office/powerpoint/2010/main" val="1559895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60A792A3-E722-5C4D-A3F3-C6802BFA5A99}"/>
              </a:ext>
            </a:extLst>
          </p:cNvPr>
          <p:cNvSpPr>
            <a:spLocks noGrp="1"/>
          </p:cNvSpPr>
          <p:nvPr>
            <p:ph type="dt" sz="half" idx="2"/>
          </p:nvPr>
        </p:nvSpPr>
        <p:spPr/>
        <p:txBody>
          <a:bodyPr/>
          <a:lstStyle/>
          <a:p>
            <a:fld id="{414FB1AD-D69E-B741-965A-0BAE826C2FA6}" type="datetime1">
              <a:rPr lang="en-US" smtClean="0"/>
              <a:pPr/>
              <a:t>11/13/2020</a:t>
            </a:fld>
            <a:endParaRPr lang="en-US"/>
          </a:p>
        </p:txBody>
      </p:sp>
      <p:sp>
        <p:nvSpPr>
          <p:cNvPr id="4" name="Номер слайда 3">
            <a:extLst>
              <a:ext uri="{FF2B5EF4-FFF2-40B4-BE49-F238E27FC236}">
                <a16:creationId xmlns:a16="http://schemas.microsoft.com/office/drawing/2014/main" id="{691981D5-B84C-404F-B86D-51C6365E144D}"/>
              </a:ext>
            </a:extLst>
          </p:cNvPr>
          <p:cNvSpPr>
            <a:spLocks noGrp="1"/>
          </p:cNvSpPr>
          <p:nvPr>
            <p:ph type="sldNum" sz="quarter" idx="4"/>
          </p:nvPr>
        </p:nvSpPr>
        <p:spPr/>
        <p:txBody>
          <a:bodyPr/>
          <a:lstStyle/>
          <a:p>
            <a:fld id="{42782948-4DBE-204D-AB9E-B65E067054AE}" type="slidenum">
              <a:rPr lang="en-US" smtClean="0"/>
              <a:pPr/>
              <a:t>9</a:t>
            </a:fld>
            <a:endParaRPr lang="en-US"/>
          </a:p>
        </p:txBody>
      </p:sp>
      <p:sp>
        <p:nvSpPr>
          <p:cNvPr id="5" name="Заголовок 4">
            <a:extLst>
              <a:ext uri="{FF2B5EF4-FFF2-40B4-BE49-F238E27FC236}">
                <a16:creationId xmlns:a16="http://schemas.microsoft.com/office/drawing/2014/main" id="{A7A34F6A-4DEF-4340-88C5-D8E754A24E4C}"/>
              </a:ext>
            </a:extLst>
          </p:cNvPr>
          <p:cNvSpPr>
            <a:spLocks noGrp="1"/>
          </p:cNvSpPr>
          <p:nvPr>
            <p:ph type="title"/>
          </p:nvPr>
        </p:nvSpPr>
        <p:spPr/>
        <p:txBody>
          <a:bodyPr/>
          <a:lstStyle/>
          <a:p>
            <a:pPr algn="ctr"/>
            <a:r>
              <a:rPr lang="uk-UA" dirty="0"/>
              <a:t>Хто захистить Споживача?</a:t>
            </a:r>
          </a:p>
        </p:txBody>
      </p:sp>
      <p:sp>
        <p:nvSpPr>
          <p:cNvPr id="6" name="Объект 5">
            <a:extLst>
              <a:ext uri="{FF2B5EF4-FFF2-40B4-BE49-F238E27FC236}">
                <a16:creationId xmlns:a16="http://schemas.microsoft.com/office/drawing/2014/main" id="{DA49FED6-6C48-A94F-BBC8-F3DCF893FADA}"/>
              </a:ext>
            </a:extLst>
          </p:cNvPr>
          <p:cNvSpPr>
            <a:spLocks noGrp="1"/>
          </p:cNvSpPr>
          <p:nvPr>
            <p:ph idx="1"/>
          </p:nvPr>
        </p:nvSpPr>
        <p:spPr>
          <a:xfrm>
            <a:off x="409903" y="1296986"/>
            <a:ext cx="8048297" cy="3390627"/>
          </a:xfrm>
        </p:spPr>
        <p:txBody>
          <a:bodyPr/>
          <a:lstStyle/>
          <a:p>
            <a:pPr marL="0" indent="0">
              <a:buNone/>
            </a:pPr>
            <a:r>
              <a:rPr lang="uk-UA" dirty="0"/>
              <a:t>Захист прав споживачів здійснюють:</a:t>
            </a:r>
          </a:p>
          <a:p>
            <a:pPr marL="342900" indent="-342900">
              <a:buAutoNum type="arabicParenR"/>
            </a:pPr>
            <a:r>
              <a:rPr lang="uk-UA" dirty="0"/>
              <a:t>центральний орган виконавчої влади, що формує та забезпечує реалізацію державної політики у сфері захисту прав споживачів, </a:t>
            </a:r>
          </a:p>
          <a:p>
            <a:pPr marL="342900" indent="-342900">
              <a:buAutoNum type="arabicParenR"/>
            </a:pPr>
            <a:r>
              <a:rPr lang="uk-UA" dirty="0"/>
              <a:t>центральний орган виконавчої влади, що реалізує державну політику у сфері державного контролю за додержанням законодавства про захист прав споживачів,</a:t>
            </a:r>
          </a:p>
          <a:p>
            <a:pPr marL="342900" indent="-342900">
              <a:buAutoNum type="arabicParenR"/>
            </a:pPr>
            <a:r>
              <a:rPr lang="uk-UA" dirty="0"/>
              <a:t>органи місцевого самоврядування згідно із законом, </a:t>
            </a:r>
          </a:p>
          <a:p>
            <a:pPr marL="342900" indent="-342900">
              <a:buAutoNum type="arabicParenR"/>
            </a:pPr>
            <a:r>
              <a:rPr lang="uk-UA" dirty="0"/>
              <a:t>суди. </a:t>
            </a:r>
          </a:p>
        </p:txBody>
      </p:sp>
      <p:pic>
        <p:nvPicPr>
          <p:cNvPr id="8" name="Рисунок 7">
            <a:extLst>
              <a:ext uri="{FF2B5EF4-FFF2-40B4-BE49-F238E27FC236}">
                <a16:creationId xmlns:a16="http://schemas.microsoft.com/office/drawing/2014/main" id="{C0A0A1B3-9174-D840-8743-8A0E47F73BA9}"/>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8800"/>
                    </a14:imgEffect>
                    <a14:imgEffect>
                      <a14:brightnessContrast bright="-20000" contrast="40000"/>
                    </a14:imgEffect>
                  </a14:imgLayer>
                </a14:imgProps>
              </a:ext>
            </a:extLst>
          </a:blip>
          <a:srcRect l="11450" t="9140" r="6469"/>
          <a:stretch/>
        </p:blipFill>
        <p:spPr>
          <a:xfrm>
            <a:off x="6215806" y="3208328"/>
            <a:ext cx="1876370" cy="1557798"/>
          </a:xfrm>
          <a:prstGeom prst="rect">
            <a:avLst/>
          </a:prstGeom>
          <a:ln>
            <a:noFill/>
          </a:ln>
          <a:effectLst>
            <a:softEdge rad="112500"/>
          </a:effectLst>
        </p:spPr>
      </p:pic>
      <p:sp>
        <p:nvSpPr>
          <p:cNvPr id="10" name="Нижний колонтитул 2">
            <a:extLst>
              <a:ext uri="{FF2B5EF4-FFF2-40B4-BE49-F238E27FC236}">
                <a16:creationId xmlns:a16="http://schemas.microsoft.com/office/drawing/2014/main" id="{6F281D4F-B1E4-46EF-84EB-FB63A7A4D3DD}"/>
              </a:ext>
            </a:extLst>
          </p:cNvPr>
          <p:cNvSpPr>
            <a:spLocks noGrp="1"/>
          </p:cNvSpPr>
          <p:nvPr>
            <p:ph type="ftr" sz="quarter" idx="3"/>
          </p:nvPr>
        </p:nvSpPr>
        <p:spPr>
          <a:xfrm>
            <a:off x="3124200" y="4845380"/>
            <a:ext cx="2895600" cy="184666"/>
          </a:xfrm>
        </p:spPr>
        <p:txBody>
          <a:bodyPr/>
          <a:lstStyle/>
          <a:p>
            <a:r>
              <a:rPr lang="uk-UA" dirty="0"/>
              <a:t>Частина І. Загальна правова база</a:t>
            </a:r>
            <a:endParaRPr lang="en-US" dirty="0"/>
          </a:p>
        </p:txBody>
      </p:sp>
    </p:spTree>
    <p:extLst>
      <p:ext uri="{BB962C8B-B14F-4D97-AF65-F5344CB8AC3E}">
        <p14:creationId xmlns:p14="http://schemas.microsoft.com/office/powerpoint/2010/main" val="1522482248"/>
      </p:ext>
    </p:extLst>
  </p:cSld>
  <p:clrMapOvr>
    <a:masterClrMapping/>
  </p:clrMapOvr>
</p:sld>
</file>

<file path=ppt/theme/theme1.xml><?xml version="1.0" encoding="utf-8"?>
<a:theme xmlns:a="http://schemas.openxmlformats.org/drawingml/2006/main" name="16.9-Template_12.7.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5" id="{384232A4-D921-4601-897C-4A0D3947CA1F}" vid="{7B74F36D-5FE5-4C92-BD93-97A5BAF424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TotalTime>
  <Words>2849</Words>
  <Application>Microsoft Office PowerPoint</Application>
  <PresentationFormat>Произвольный</PresentationFormat>
  <Paragraphs>364</Paragraphs>
  <Slides>32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32</vt:i4>
      </vt:variant>
    </vt:vector>
  </HeadingPairs>
  <TitlesOfParts>
    <vt:vector size="38" baseType="lpstr">
      <vt:lpstr>Arial</vt:lpstr>
      <vt:lpstr>Calibri</vt:lpstr>
      <vt:lpstr>Corbel</vt:lpstr>
      <vt:lpstr>Gill Sans MT</vt:lpstr>
      <vt:lpstr>Wingdings</vt:lpstr>
      <vt:lpstr>16.9-Template_12.7.2016</vt:lpstr>
      <vt:lpstr>Захист прав споживачів у сферах енергетики та комунальних послуг </vt:lpstr>
      <vt:lpstr>Частина І. Загальна правова база</vt:lpstr>
      <vt:lpstr>Правова база захисту прав споживачів </vt:lpstr>
      <vt:lpstr>Конституція України</vt:lpstr>
      <vt:lpstr>Закон України «Про захист прав споживачів»</vt:lpstr>
      <vt:lpstr>Закон України «Про ринок електричної енергії»</vt:lpstr>
      <vt:lpstr>Закон України «Про ринок електричної енергії»</vt:lpstr>
      <vt:lpstr>Права споживачів електричної енергії</vt:lpstr>
      <vt:lpstr>Хто захистить Споживача?</vt:lpstr>
      <vt:lpstr>Частина ІІ. Практичні аспекти  </vt:lpstr>
      <vt:lpstr>Захист інтересів Споживача</vt:lpstr>
      <vt:lpstr>НКРЕКП</vt:lpstr>
      <vt:lpstr>Державне регулювання в енергетиці та компослугах</vt:lpstr>
      <vt:lpstr>Регулятор на захисті інтересів Споживача</vt:lpstr>
      <vt:lpstr>Порядок дій Споживача у вирішенні спірних ситуацій</vt:lpstr>
      <vt:lpstr>Перелік компетенцій НКРЕКП у розгляді скарг</vt:lpstr>
      <vt:lpstr>Розгляд скарг НКРЕКП</vt:lpstr>
      <vt:lpstr>Права громадянина при розгляді заяви чи скарги Регулятором</vt:lpstr>
      <vt:lpstr>Приклад рішення НКРЕКП за скаргами споживачів</vt:lpstr>
      <vt:lpstr>Інформаційно-консультаційні центри (ІКЦ)</vt:lpstr>
      <vt:lpstr>Подання скарги до ІКЦ</vt:lpstr>
      <vt:lpstr>Підготовка до розгляду скарги через ІКЦ</vt:lpstr>
      <vt:lpstr>Розгляд скарги на засіданні ІКЦ</vt:lpstr>
      <vt:lpstr>АМКУ</vt:lpstr>
      <vt:lpstr>Перелік компетенцій АМКУ у розгляді справ </vt:lpstr>
      <vt:lpstr>Приклади справ АМКУ в сфері енергетики </vt:lpstr>
      <vt:lpstr>Розгляд справ АМКУ</vt:lpstr>
      <vt:lpstr>Приклади рішень АМКУ</vt:lpstr>
      <vt:lpstr>Судові спори</vt:lpstr>
      <vt:lpstr>Енергограмотний Споживач:</vt:lpstr>
      <vt:lpstr>Дякуємо за увагу!</vt:lpstr>
      <vt:lpstr>ПІДТРИМКА ЖІНОЧОГО ЛІДЕРСТВА ТА РОЗБУДОВА ЕНЕРГЕТИЧНОЇ СТІЙКОСТІ І САМОДОСТАТНОСТІ ОТГ В УКРАЇНІ</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Захист прав споживачів у сферах енергетики та комунальних послуг </dc:title>
  <dc:creator>Juliia Usenko</dc:creator>
  <cp:lastModifiedBy>Juliia Usenko</cp:lastModifiedBy>
  <cp:revision>3</cp:revision>
  <dcterms:created xsi:type="dcterms:W3CDTF">2020-11-09T15:46:51Z</dcterms:created>
  <dcterms:modified xsi:type="dcterms:W3CDTF">2020-11-13T10:38:38Z</dcterms:modified>
</cp:coreProperties>
</file>