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84775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Gill Sans" panose="020B0604020202020204" charset="0"/>
      <p:regular r:id="rId33"/>
      <p:bold r:id="rId34"/>
    </p:embeddedFont>
    <p:embeddedFont>
      <p:font typeface="Malgun Gothic" panose="020B0503020000020004" pitchFamily="34" charset="-127"/>
      <p:regular r:id="rId35"/>
      <p:bold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gX/bZBwxefxC+ovYqxIO/hLatR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64"/>
  </p:normalViewPr>
  <p:slideViewPr>
    <p:cSldViewPr snapToGrid="0">
      <p:cViewPr varScale="1">
        <p:scale>
          <a:sx n="132" d="100"/>
          <a:sy n="132" d="100"/>
        </p:scale>
        <p:origin x="132" y="288"/>
      </p:cViewPr>
      <p:guideLst>
        <p:guide orient="horz" pos="16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customschemas.google.com/relationships/presentationmetadata" Target="meta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atala\Desktop\&#1054;&#1073;&#1088;&#1086;&#1073;&#1082;&#1072;%20&#1088;&#1077;&#1079;&#1091;&#1083;&#1100;&#1090;&#1072;&#1090;&#1110;&#1074;%20&#1072;&#1085;&#1082;&#1077;&#1090;&#108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Лист2!$BC$15</c:f>
              <c:strCache>
                <c:ptCount val="1"/>
                <c:pt idx="0">
                  <c:v>Так, брали участь у міжнародній програмі/проекті.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Лист2!$BB$16:$BB$22</c:f>
              <c:strCache>
                <c:ptCount val="7"/>
                <c:pt idx="0">
                  <c:v>Миколаїв</c:v>
                </c:pt>
                <c:pt idx="1">
                  <c:v>Херсон </c:v>
                </c:pt>
                <c:pt idx="2">
                  <c:v>Луганськ</c:v>
                </c:pt>
                <c:pt idx="3">
                  <c:v>Донецьк</c:v>
                </c:pt>
                <c:pt idx="4">
                  <c:v>Харків</c:v>
                </c:pt>
                <c:pt idx="5">
                  <c:v>Суми</c:v>
                </c:pt>
                <c:pt idx="6">
                  <c:v>Запоріжжя</c:v>
                </c:pt>
              </c:strCache>
            </c:strRef>
          </c:cat>
          <c:val>
            <c:numRef>
              <c:f>Лист2!$BC$16:$BC$22</c:f>
              <c:numCache>
                <c:formatCode>0%</c:formatCode>
                <c:ptCount val="7"/>
                <c:pt idx="0">
                  <c:v>0.1111111111111111</c:v>
                </c:pt>
                <c:pt idx="1">
                  <c:v>0.1</c:v>
                </c:pt>
                <c:pt idx="2">
                  <c:v>0.4</c:v>
                </c:pt>
                <c:pt idx="3">
                  <c:v>0.2857142857142857</c:v>
                </c:pt>
                <c:pt idx="4">
                  <c:v>0.33333333333333331</c:v>
                </c:pt>
                <c:pt idx="5">
                  <c:v>0.33333333333333331</c:v>
                </c:pt>
                <c:pt idx="6">
                  <c:v>0.47058823529411764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4A-4745-A4D9-B3D169FE8C26}"/>
            </c:ext>
          </c:extLst>
        </c:ser>
        <c:ser>
          <c:idx val="1"/>
          <c:order val="1"/>
          <c:tx>
            <c:strRef>
              <c:f>Лист2!$BD$15</c:f>
              <c:strCache>
                <c:ptCount val="1"/>
                <c:pt idx="0">
                  <c:v>Так, брали участь у національній програмі/проекті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Лист2!$BB$16:$BB$22</c:f>
              <c:strCache>
                <c:ptCount val="7"/>
                <c:pt idx="0">
                  <c:v>Миколаїв</c:v>
                </c:pt>
                <c:pt idx="1">
                  <c:v>Херсон </c:v>
                </c:pt>
                <c:pt idx="2">
                  <c:v>Луганськ</c:v>
                </c:pt>
                <c:pt idx="3">
                  <c:v>Донецьк</c:v>
                </c:pt>
                <c:pt idx="4">
                  <c:v>Харків</c:v>
                </c:pt>
                <c:pt idx="5">
                  <c:v>Суми</c:v>
                </c:pt>
                <c:pt idx="6">
                  <c:v>Запоріжжя</c:v>
                </c:pt>
              </c:strCache>
            </c:strRef>
          </c:cat>
          <c:val>
            <c:numRef>
              <c:f>Лист2!$BD$16:$BD$22</c:f>
              <c:numCache>
                <c:formatCode>0%</c:formatCode>
                <c:ptCount val="7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</c:v>
                </c:pt>
                <c:pt idx="4">
                  <c:v>0</c:v>
                </c:pt>
                <c:pt idx="5">
                  <c:v>0.33333333333333331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4A-4745-A4D9-B3D169FE8C26}"/>
            </c:ext>
          </c:extLst>
        </c:ser>
        <c:ser>
          <c:idx val="2"/>
          <c:order val="2"/>
          <c:tx>
            <c:strRef>
              <c:f>Лист2!$BE$15</c:f>
              <c:strCache>
                <c:ptCount val="1"/>
                <c:pt idx="0">
                  <c:v>Ні, не були учасниками жодної програми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ru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Лист2!$BB$16:$BB$22</c:f>
              <c:strCache>
                <c:ptCount val="7"/>
                <c:pt idx="0">
                  <c:v>Миколаїв</c:v>
                </c:pt>
                <c:pt idx="1">
                  <c:v>Херсон </c:v>
                </c:pt>
                <c:pt idx="2">
                  <c:v>Луганськ</c:v>
                </c:pt>
                <c:pt idx="3">
                  <c:v>Донецьк</c:v>
                </c:pt>
                <c:pt idx="4">
                  <c:v>Харків</c:v>
                </c:pt>
                <c:pt idx="5">
                  <c:v>Суми</c:v>
                </c:pt>
                <c:pt idx="6">
                  <c:v>Запоріжжя</c:v>
                </c:pt>
              </c:strCache>
            </c:strRef>
          </c:cat>
          <c:val>
            <c:numRef>
              <c:f>Лист2!$BE$16:$BE$22</c:f>
              <c:numCache>
                <c:formatCode>0%</c:formatCode>
                <c:ptCount val="7"/>
                <c:pt idx="0">
                  <c:v>0.88888888888888884</c:v>
                </c:pt>
                <c:pt idx="1">
                  <c:v>0.8</c:v>
                </c:pt>
                <c:pt idx="2">
                  <c:v>0.4</c:v>
                </c:pt>
                <c:pt idx="3">
                  <c:v>0.7142857142857143</c:v>
                </c:pt>
                <c:pt idx="4">
                  <c:v>0.66666666666666663</c:v>
                </c:pt>
                <c:pt idx="5">
                  <c:v>0.33333333333333331</c:v>
                </c:pt>
                <c:pt idx="6">
                  <c:v>0.52941176470588236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4A-4745-A4D9-B3D169FE8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6611855"/>
        <c:axId val="1878647295"/>
      </c:barChart>
      <c:catAx>
        <c:axId val="1906611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UA"/>
          </a:p>
        </c:txPr>
        <c:crossAx val="1878647295"/>
        <c:crosses val="autoZero"/>
        <c:auto val="1"/>
        <c:lblAlgn val="ctr"/>
        <c:lblOffset val="100"/>
        <c:noMultiLvlLbl val="0"/>
      </c:catAx>
      <c:valAx>
        <c:axId val="1878647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UA"/>
          </a:p>
        </c:txPr>
        <c:crossAx val="1906611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-PL" dirty="0" err="1"/>
              <a:t>https</a:t>
            </a:r>
            <a:r>
              <a:rPr lang="pl-PL" dirty="0"/>
              <a:t>://</a:t>
            </a:r>
            <a:r>
              <a:rPr lang="pl-PL" dirty="0" err="1"/>
              <a:t>www.giz.de</a:t>
            </a:r>
            <a:r>
              <a:rPr lang="pl-PL" dirty="0"/>
              <a:t>/en/</a:t>
            </a:r>
            <a:r>
              <a:rPr lang="pl-PL" dirty="0" err="1"/>
              <a:t>worldwide</a:t>
            </a:r>
            <a:r>
              <a:rPr lang="pl-PL" dirty="0"/>
              <a:t>/66605.html</a:t>
            </a:r>
            <a:endParaRPr dirty="0"/>
          </a:p>
        </p:txBody>
      </p:sp>
      <p:sp>
        <p:nvSpPr>
          <p:cNvPr id="347" name="Google Shape;34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/>
              <a:t>https://www.facebook.com/usaidesp/notes/?ref=page_internal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ru-RU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Незалежно від дати початку виконання проекту, кошти на безвітплатну допомогу надаються до 31 березня (кінець фінансового року в Японії).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8" name="Google Shape;378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8" name="Google Shape;38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8" name="Google Shape;398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" name="Google Shape;399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8" name="Google Shape;40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5731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- Full Red">
  <p:cSld name="1_Cover - Full Red">
    <p:bg>
      <p:bgPr>
        <a:solidFill>
          <a:srgbClr val="002F6C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0" name="Google Shape;20;p30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0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22" name="Google Shape;22;p30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3" name="Google Shape;23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Bottom Photo">
  <p:cSld name="Red/Gray 1 Content + Bottom Photo">
    <p:bg>
      <p:bgPr>
        <a:solidFill>
          <a:srgbClr val="E7E7E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9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5" name="Google Shape;85;p39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3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9" name="Google Shape;89;p39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3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Right Photo">
  <p:cSld name="Red/Gray 1 Content + Right Photo">
    <p:bg>
      <p:bgPr>
        <a:solidFill>
          <a:srgbClr val="E7E7E5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0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3" name="Google Shape;93;p4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4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95" name="Google Shape;95;p40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40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40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1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00" name="Google Shape;100;p4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4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2" name="Google Shape;102;p41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41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">
  <p:cSld name="1_Red/Gray 1 Content">
    <p:bg>
      <p:bgPr>
        <a:solidFill>
          <a:schemeClr val="lt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4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4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8" name="Google Shape;108;p42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42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2 Content">
  <p:cSld name="1_Red/Gray 2 Content"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2" name="Google Shape;112;p43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3" name="Google Shape;113;p4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4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4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6" name="Google Shape;116;p4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3 Content">
  <p:cSld name="1_Red/Gray 3 Content"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4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9" name="Google Shape;119;p44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0" name="Google Shape;120;p4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4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4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23" name="Google Shape;123;p44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4" name="Google Shape;124;p4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Bottom Photo">
  <p:cSld name="1_Red/Gray 1 Content + Bottom Photo"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5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7" name="Google Shape;127;p4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4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4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4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1" name="Google Shape;131;p45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2" name="Google Shape;132;p45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Right Photo">
  <p:cSld name="1_Red/Gray 1 Content + Right Photo">
    <p:bg>
      <p:bgPr>
        <a:solidFill>
          <a:schemeClr val="lt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6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5" name="Google Shape;135;p4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4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37" name="Google Shape;137;p46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46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46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Title Only">
  <p:cSld name="1_Red/Gray Title Only">
    <p:bg>
      <p:bgPr>
        <a:solidFill>
          <a:schemeClr val="lt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7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2" name="Google Shape;142;p4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4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44" name="Google Shape;144;p47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5" name="Google Shape;145;p47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 Info">
  <p:cSld name="Contact Info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48"/>
          <p:cNvSpPr txBox="1">
            <a:spLocks noGrp="1"/>
          </p:cNvSpPr>
          <p:nvPr>
            <p:ph type="body" idx="1"/>
          </p:nvPr>
        </p:nvSpPr>
        <p:spPr>
          <a:xfrm rot="-5400000">
            <a:off x="78623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4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4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1" name="Google Shape;151;p48"/>
          <p:cNvSpPr txBox="1">
            <a:spLocks noGrp="1"/>
          </p:cNvSpPr>
          <p:nvPr>
            <p:ph type="subTitle" idx="2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2" name="Google Shape;152;p48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pic>
        <p:nvPicPr>
          <p:cNvPr id="153" name="Google Shape;153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8" name="Google Shape;28;p31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1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vider - Full Red">
  <p:cSld name="1_Divider - Full Red">
    <p:bg>
      <p:bgPr>
        <a:solidFill>
          <a:srgbClr val="002F6C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9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4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4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4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9" name="Google Shape;159;p49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pic>
        <p:nvPicPr>
          <p:cNvPr id="160" name="Google Shape;160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49"/>
          <p:cNvSpPr/>
          <p:nvPr/>
        </p:nvSpPr>
        <p:spPr>
          <a:xfrm>
            <a:off x="3066091" y="3541242"/>
            <a:ext cx="4716016" cy="913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Цей документ став можливим завдяки підтримці американського народу через Агентство США з міжнародного розвитку (USAID).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Tetra Tech ES,Inc. несе повну відповідальність за зміст цього документу. Викладений зміст не обов’язково відображає позицію USAID або Уряду Сполучених Штатів.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2 Content">
  <p:cSld name="2_Red/Gray 2 Content">
    <p:bg>
      <p:bgPr>
        <a:solidFill>
          <a:srgbClr val="E7E7E5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0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64" name="Google Shape;164;p50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65" name="Google Shape;165;p5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5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5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68" name="Google Shape;168;p50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3 Content">
  <p:cSld name="2_Red/Gray 3 Content">
    <p:bg>
      <p:bgPr>
        <a:solidFill>
          <a:srgbClr val="E7E7E5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1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1" name="Google Shape;171;p51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2" name="Google Shape;172;p5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5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5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75" name="Google Shape;175;p51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6" name="Google Shape;176;p51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Bottom Photo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2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79" name="Google Shape;179;p52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5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5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5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3" name="Google Shape;183;p52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52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Right Photo">
  <p:cSld name="2_Red/Gray 1 Content + Right Photo">
    <p:bg>
      <p:bgPr>
        <a:solidFill>
          <a:srgbClr val="E7E7E5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3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87" name="Google Shape;187;p5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5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89" name="Google Shape;189;p53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53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53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Title Only">
  <p:cSld name="2_Red/Gray Title Only">
    <p:bg>
      <p:bgPr>
        <a:solidFill>
          <a:srgbClr val="E7E7E5"/>
        </a:solidFill>
        <a:effectLst/>
      </p:bgPr>
    </p:bg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4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94" name="Google Shape;194;p5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5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96" name="Google Shape;196;p54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54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5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5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5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02" name="Google Shape;202;p55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5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6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06" name="Google Shape;206;p56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07" name="Google Shape;207;p5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5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5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10" name="Google Shape;210;p56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3 Content">
  <p:cSld name="3_Red/Gray 3 Content">
    <p:bg>
      <p:bgPr>
        <a:solidFill>
          <a:schemeClr val="lt1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7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3" name="Google Shape;213;p57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4" name="Google Shape;214;p5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5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5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17" name="Google Shape;217;p57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8" name="Google Shape;218;p57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Bottom Photo">
  <p:cSld name="3_Red/Gray 1 Content + Bottom Photo">
    <p:bg>
      <p:bgPr>
        <a:solidFill>
          <a:schemeClr val="lt1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8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21" name="Google Shape;221;p58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2" name="Google Shape;222;p5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5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5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25" name="Google Shape;225;p58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p5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Photo">
  <p:cSld name="Cover - Full Photo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5" name="Google Shape;35;p32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2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37" name="Google Shape;37;p32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38" name="Google Shape;38;p32"/>
          <p:cNvSpPr txBox="1">
            <a:spLocks noGrp="1"/>
          </p:cNvSpPr>
          <p:nvPr>
            <p:ph type="body" idx="2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None/>
              <a:defRPr sz="6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9" name="Google Shape;39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Right Photo">
  <p:cSld name="3_Red/Gray 1 Content + Right Photo">
    <p:bg>
      <p:bgPr>
        <a:solidFill>
          <a:schemeClr val="lt1"/>
        </a:solidFill>
        <a:effectLst/>
      </p:bgPr>
    </p:bg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59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29" name="Google Shape;229;p5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5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31" name="Google Shape;231;p59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59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59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Title Only">
  <p:cSld name="3_Red/Gray Title Only"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60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6" name="Google Shape;236;p6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6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38" name="Google Shape;238;p60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p60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Red">
  <p:cSld name="Cover - Full Red">
    <p:bg>
      <p:bgPr>
        <a:solidFill>
          <a:srgbClr val="BA0C2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4" name="Google Shape;44;p33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3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46" name="Google Shape;46;p33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7" name="Google Shape;47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Full Red">
  <p:cSld name="Divider - Full Red">
    <p:bg>
      <p:bgPr>
        <a:solidFill>
          <a:srgbClr val="BA0C2F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4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3" name="Google Shape;53;p34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pic>
        <p:nvPicPr>
          <p:cNvPr id="54" name="Google Shape;54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34"/>
          <p:cNvSpPr/>
          <p:nvPr/>
        </p:nvSpPr>
        <p:spPr>
          <a:xfrm>
            <a:off x="3066091" y="3541242"/>
            <a:ext cx="4716016" cy="913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Цей документ став можливим завдяки підтримці американського народу через Агентство США з міжнародного розвитку (USAID).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Tetra Tech ES,Inc. несе повну відповідальність за зміст цього документу. Викладений зміст не обов’язково відображає позицію USAID або Уряду Сполучених Штатів.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">
  <p:cSld name="Red/Gray 1 Content">
    <p:bg>
      <p:bgPr>
        <a:solidFill>
          <a:srgbClr val="E7E7E5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0" name="Google Shape;60;p35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3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2 Content">
  <p:cSld name="Red/Gray 2 Content">
    <p:bg>
      <p:bgPr>
        <a:solidFill>
          <a:srgbClr val="E7E7E5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6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4" name="Google Shape;64;p3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7" name="Google Shape;67;p36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Red/Gray 2 Content">
  <p:cSld name="4_Red/Gray 2 Content">
    <p:bg>
      <p:bgPr>
        <a:solidFill>
          <a:srgbClr val="E7E7E5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0" name="Google Shape;70;p37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1" name="Google Shape;71;p3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4" name="Google Shape;74;p37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3 Content">
  <p:cSld name="Red/Gray 3 Content">
    <p:bg>
      <p:bgPr>
        <a:solidFill>
          <a:srgbClr val="E7E7E5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7" name="Google Shape;77;p38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8" name="Google Shape;78;p3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1" name="Google Shape;81;p38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2" name="Google Shape;82;p3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 sz="2400" b="0" i="0" u="none" strike="noStrike" cap="none">
                <a:solidFill>
                  <a:srgbClr val="BA0C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02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29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29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" name="Google Shape;15;p29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natalyslobodian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qenergy24.com/ureeff/ric?lang=u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a.emb-japan.go.jp/files/000345578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adainternational.gc.ca/ukraine/index.aspx?lang=ukr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ida.se/English/how-we-work/" TargetMode="External"/><Relationship Id="rId3" Type="http://schemas.openxmlformats.org/officeDocument/2006/relationships/hyperlink" Target="http://www.auswaertiges-amt.de/EN/Aussenpolitik/Laender/Laenderinfos/01-Nodes/Ukraine_node.html" TargetMode="External"/><Relationship Id="rId7" Type="http://schemas.openxmlformats.org/officeDocument/2006/relationships/hyperlink" Target="http://www.seco-cooperation.admin.ch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wiss-cooperation.admin.ch/ukraine/" TargetMode="External"/><Relationship Id="rId5" Type="http://schemas.openxmlformats.org/officeDocument/2006/relationships/hyperlink" Target="http://www.polskapomoc.gov.pl/" TargetMode="External"/><Relationship Id="rId4" Type="http://schemas.openxmlformats.org/officeDocument/2006/relationships/hyperlink" Target="https://www.norway.no/en/ukraine/norway-ukraine/news-events/" TargetMode="External"/><Relationship Id="rId9" Type="http://schemas.openxmlformats.org/officeDocument/2006/relationships/hyperlink" Target="http://www.ua.emb-japan.go.jp/eng/embassy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m.dk/en" TargetMode="External"/><Relationship Id="rId7" Type="http://schemas.openxmlformats.org/officeDocument/2006/relationships/hyperlink" Target="http://www.government.nl/issues/development-cooperation/grant-programmes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ternational.gc.ca/development-developpement/countries-pays/ukraine.aspx?lang=eng" TargetMode="External"/><Relationship Id="rId5" Type="http://schemas.openxmlformats.org/officeDocument/2006/relationships/hyperlink" Target="http://vm.ee/en/taxonomy/term/55" TargetMode="External"/><Relationship Id="rId4" Type="http://schemas.openxmlformats.org/officeDocument/2006/relationships/hyperlink" Target="http://www.danida.dk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ordis.europa.eu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hyperlink" Target="https://biggggidea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urt.org.ua/" TargetMode="External"/><Relationship Id="rId5" Type="http://schemas.openxmlformats.org/officeDocument/2006/relationships/hyperlink" Target="https://www.prostir.ua/category/grants/" TargetMode="Externa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245" name="Google Shape;245;p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246" name="Google Shape;246;p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  <p:sp>
        <p:nvSpPr>
          <p:cNvPr id="247" name="Google Shape;247;p1"/>
          <p:cNvSpPr txBox="1">
            <a:spLocks noGrp="1"/>
          </p:cNvSpPr>
          <p:nvPr>
            <p:ph type="ctrTitle"/>
          </p:nvPr>
        </p:nvSpPr>
        <p:spPr>
          <a:xfrm>
            <a:off x="685800" y="1261241"/>
            <a:ext cx="5334000" cy="1550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</a:pPr>
            <a:r>
              <a:rPr lang="ru-RU" b="1" i="1"/>
              <a:t>Національні та міжнародні програми підтримки енергетичних проектів місцевих громад</a:t>
            </a:r>
            <a:r>
              <a:rPr lang="ru-RU"/>
              <a:t> </a:t>
            </a:r>
            <a:endParaRPr/>
          </a:p>
        </p:txBody>
      </p:sp>
      <p:sp>
        <p:nvSpPr>
          <p:cNvPr id="248" name="Google Shape;248;p1"/>
          <p:cNvSpPr txBox="1">
            <a:spLocks noGrp="1"/>
          </p:cNvSpPr>
          <p:nvPr>
            <p:ph type="subTitle" idx="1"/>
          </p:nvPr>
        </p:nvSpPr>
        <p:spPr>
          <a:xfrm>
            <a:off x="685800" y="3688612"/>
            <a:ext cx="3429000" cy="979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ru-RU" dirty="0"/>
              <a:t>Д-р. </a:t>
            </a:r>
            <a:r>
              <a:rPr lang="ru-RU" dirty="0" err="1"/>
              <a:t>Наталія</a:t>
            </a:r>
            <a:r>
              <a:rPr lang="ru-RU" dirty="0"/>
              <a:t> </a:t>
            </a:r>
            <a:r>
              <a:rPr lang="ru-RU" dirty="0" err="1"/>
              <a:t>Слободян</a:t>
            </a:r>
            <a:endParaRPr lang="ru-RU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n-US" dirty="0">
                <a:hlinkClick r:id="rId3"/>
              </a:rPr>
              <a:t>natalyslobodian@gmail.com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n-US" dirty="0"/>
              <a:t>066-341-1074</a:t>
            </a:r>
            <a:endParaRPr dirty="0"/>
          </a:p>
        </p:txBody>
      </p:sp>
      <p:pic>
        <p:nvPicPr>
          <p:cNvPr id="249" name="Google Shape;24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70094" y="381763"/>
            <a:ext cx="1510355" cy="711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0" y="516325"/>
            <a:ext cx="1007400" cy="57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19" name="Google Shape;319;p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20" name="Google Shape;320;p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  <p:sp>
        <p:nvSpPr>
          <p:cNvPr id="321" name="Google Shape;321;p9"/>
          <p:cNvSpPr txBox="1">
            <a:spLocks noGrp="1"/>
          </p:cNvSpPr>
          <p:nvPr>
            <p:ph type="title"/>
          </p:nvPr>
        </p:nvSpPr>
        <p:spPr>
          <a:xfrm>
            <a:off x="686104" y="313590"/>
            <a:ext cx="77724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Де шукати ресурси для розвитку енергопроектів у громадах?</a:t>
            </a:r>
            <a:endParaRPr/>
          </a:p>
        </p:txBody>
      </p:sp>
      <p:sp>
        <p:nvSpPr>
          <p:cNvPr id="322" name="Google Shape;322;p9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lvl="0" indent="-230188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Національні</a:t>
            </a:r>
            <a:r>
              <a:rPr lang="ru-RU" sz="2400" dirty="0"/>
              <a:t> </a:t>
            </a:r>
            <a:r>
              <a:rPr lang="ru-RU" sz="2400" dirty="0" err="1"/>
              <a:t>програми</a:t>
            </a:r>
            <a:endParaRPr dirty="0"/>
          </a:p>
          <a:p>
            <a:pPr marL="230188" lvl="0" indent="-230188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Міжнародні</a:t>
            </a:r>
            <a:r>
              <a:rPr lang="ru-RU" sz="2400" dirty="0"/>
              <a:t> </a:t>
            </a:r>
            <a:r>
              <a:rPr lang="ru-RU" sz="2400" dirty="0" err="1"/>
              <a:t>організації</a:t>
            </a:r>
            <a:r>
              <a:rPr lang="ru-RU" sz="2400" dirty="0"/>
              <a:t>/</a:t>
            </a:r>
            <a:r>
              <a:rPr lang="ru-RU" sz="2400" dirty="0" err="1"/>
              <a:t>фонди</a:t>
            </a:r>
            <a:r>
              <a:rPr lang="ru-RU" sz="2400" dirty="0"/>
              <a:t> в </a:t>
            </a:r>
            <a:r>
              <a:rPr lang="ru-RU" sz="2400" dirty="0" err="1"/>
              <a:t>Україні</a:t>
            </a:r>
            <a:endParaRPr dirty="0"/>
          </a:p>
          <a:p>
            <a:pPr marL="230188" lvl="0" indent="-230188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Міжнародні</a:t>
            </a:r>
            <a:r>
              <a:rPr lang="ru-RU" sz="2400" dirty="0"/>
              <a:t> </a:t>
            </a:r>
            <a:r>
              <a:rPr lang="ru-RU" sz="2400" dirty="0" err="1"/>
              <a:t>грантові</a:t>
            </a:r>
            <a:r>
              <a:rPr lang="ru-RU" sz="2400" dirty="0"/>
              <a:t> </a:t>
            </a:r>
            <a:r>
              <a:rPr lang="ru-RU" sz="2400" dirty="0" err="1"/>
              <a:t>програми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28" name="Google Shape;328;p1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29" name="Google Shape;329;p1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  <p:sp>
        <p:nvSpPr>
          <p:cNvPr id="330" name="Google Shape;330;p10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28663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Гранти IQ-energy </a:t>
            </a:r>
            <a:endParaRPr/>
          </a:p>
        </p:txBody>
      </p:sp>
      <p:sp>
        <p:nvSpPr>
          <p:cNvPr id="331" name="Google Shape;331;p10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b="1" dirty="0" err="1"/>
              <a:t>Критерії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гранту: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позичальник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доступ до </a:t>
            </a:r>
            <a:r>
              <a:rPr lang="ru-RU" dirty="0" err="1"/>
              <a:t>житлового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  (</a:t>
            </a:r>
            <a:r>
              <a:rPr lang="ru-RU" dirty="0" err="1"/>
              <a:t>квартири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приватного </a:t>
            </a:r>
            <a:r>
              <a:rPr lang="ru-RU" dirty="0" err="1"/>
              <a:t>будинку</a:t>
            </a:r>
            <a:r>
              <a:rPr lang="ru-RU" dirty="0"/>
              <a:t>) в </a:t>
            </a:r>
            <a:r>
              <a:rPr lang="ru-RU" dirty="0" err="1"/>
              <a:t>Україні</a:t>
            </a:r>
            <a:r>
              <a:rPr lang="ru-RU" dirty="0"/>
              <a:t>, де буде </a:t>
            </a:r>
            <a:r>
              <a:rPr lang="ru-RU" dirty="0" err="1"/>
              <a:t>реалізований</a:t>
            </a:r>
            <a:r>
              <a:rPr lang="ru-RU" dirty="0"/>
              <a:t> </a:t>
            </a:r>
            <a:r>
              <a:rPr lang="ru-RU" dirty="0" err="1"/>
              <a:t>енергоефективний</a:t>
            </a:r>
            <a:r>
              <a:rPr lang="ru-RU" dirty="0"/>
              <a:t> проект.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готовий</a:t>
            </a:r>
            <a:r>
              <a:rPr lang="ru-RU" dirty="0"/>
              <a:t> </a:t>
            </a:r>
            <a:r>
              <a:rPr lang="ru-RU" dirty="0" err="1"/>
              <a:t>житловий</a:t>
            </a:r>
            <a:r>
              <a:rPr lang="ru-RU" dirty="0"/>
              <a:t> </a:t>
            </a:r>
            <a:r>
              <a:rPr lang="ru-RU" dirty="0" err="1"/>
              <a:t>об’єкт</a:t>
            </a:r>
            <a:r>
              <a:rPr lang="ru-RU" dirty="0"/>
              <a:t>, </a:t>
            </a:r>
            <a:r>
              <a:rPr lang="ru-RU" dirty="0" err="1"/>
              <a:t>або</a:t>
            </a:r>
            <a:r>
              <a:rPr lang="ru-RU" dirty="0"/>
              <a:t> той,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будується</a:t>
            </a:r>
            <a:r>
              <a:rPr lang="ru-RU" dirty="0"/>
              <a:t>;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позичальник</a:t>
            </a:r>
            <a:r>
              <a:rPr lang="ru-RU" dirty="0"/>
              <a:t> </a:t>
            </a:r>
            <a:r>
              <a:rPr lang="ru-RU" dirty="0" err="1"/>
              <a:t>отримує</a:t>
            </a:r>
            <a:r>
              <a:rPr lang="ru-RU" dirty="0"/>
              <a:t> кредит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комерційного</a:t>
            </a:r>
            <a:r>
              <a:rPr lang="ru-RU" dirty="0"/>
              <a:t> банку-</a:t>
            </a:r>
            <a:r>
              <a:rPr lang="ru-RU" dirty="0" err="1"/>
              <a:t>учасника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IQ </a:t>
            </a:r>
            <a:r>
              <a:rPr lang="ru-RU" dirty="0" err="1"/>
              <a:t>energy</a:t>
            </a:r>
            <a:r>
              <a:rPr lang="ru-RU" dirty="0"/>
              <a:t>;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позичальник</a:t>
            </a:r>
            <a:r>
              <a:rPr lang="ru-RU" dirty="0"/>
              <a:t> </a:t>
            </a:r>
            <a:r>
              <a:rPr lang="ru-RU" dirty="0" err="1"/>
              <a:t>обирає</a:t>
            </a:r>
            <a:r>
              <a:rPr lang="ru-RU" dirty="0"/>
              <a:t> з </a:t>
            </a:r>
            <a:r>
              <a:rPr lang="ru-RU" dirty="0" err="1"/>
              <a:t>нашого</a:t>
            </a:r>
            <a:r>
              <a:rPr lang="ru-RU" dirty="0"/>
              <a:t> «</a:t>
            </a:r>
            <a:r>
              <a:rPr lang="ru-RU" b="1" dirty="0"/>
              <a:t>Каталогу </a:t>
            </a:r>
            <a:r>
              <a:rPr lang="ru-RU" b="1" dirty="0" err="1"/>
              <a:t>технологій</a:t>
            </a:r>
            <a:r>
              <a:rPr lang="ru-RU" b="1" dirty="0"/>
              <a:t>»</a:t>
            </a:r>
            <a:r>
              <a:rPr lang="ru-RU" dirty="0"/>
              <a:t> </a:t>
            </a:r>
            <a:r>
              <a:rPr lang="ru-RU" dirty="0" err="1"/>
              <a:t>матеріали</a:t>
            </a:r>
            <a:r>
              <a:rPr lang="ru-RU" dirty="0"/>
              <a:t> й </a:t>
            </a:r>
            <a:r>
              <a:rPr lang="ru-RU" dirty="0" err="1"/>
              <a:t>обладнання</a:t>
            </a:r>
            <a:r>
              <a:rPr lang="ru-RU" dirty="0"/>
              <a:t> для проекту, </a:t>
            </a:r>
            <a:r>
              <a:rPr lang="ru-RU" dirty="0" err="1"/>
              <a:t>генерує</a:t>
            </a:r>
            <a:r>
              <a:rPr lang="ru-RU" dirty="0"/>
              <a:t> «</a:t>
            </a:r>
            <a:r>
              <a:rPr lang="ru-RU" b="1" dirty="0" err="1"/>
              <a:t>Сертифікат</a:t>
            </a:r>
            <a:r>
              <a:rPr lang="ru-RU" b="1" dirty="0"/>
              <a:t> </a:t>
            </a:r>
            <a:r>
              <a:rPr lang="ru-RU" b="1" dirty="0" err="1"/>
              <a:t>прийнятності</a:t>
            </a:r>
            <a:r>
              <a:rPr lang="ru-RU" b="1" dirty="0"/>
              <a:t>»</a:t>
            </a:r>
            <a:r>
              <a:rPr lang="ru-RU" dirty="0"/>
              <a:t>, </a:t>
            </a:r>
            <a:r>
              <a:rPr lang="ru-RU" dirty="0" err="1"/>
              <a:t>закуповує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та </a:t>
            </a:r>
            <a:r>
              <a:rPr lang="ru-RU" dirty="0" err="1"/>
              <a:t>обладнання</a:t>
            </a:r>
            <a:r>
              <a:rPr lang="ru-RU" dirty="0"/>
              <a:t> і </a:t>
            </a:r>
            <a:r>
              <a:rPr lang="ru-RU" dirty="0" err="1"/>
              <a:t>встановлює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на </a:t>
            </a:r>
            <a:r>
              <a:rPr lang="ru-RU" dirty="0" err="1"/>
              <a:t>об’єкті</a:t>
            </a:r>
            <a:r>
              <a:rPr lang="ru-RU" dirty="0"/>
              <a:t>; 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позичальник</a:t>
            </a:r>
            <a:r>
              <a:rPr lang="ru-RU" dirty="0"/>
              <a:t> </a:t>
            </a:r>
            <a:r>
              <a:rPr lang="ru-RU" dirty="0" err="1"/>
              <a:t>документує</a:t>
            </a:r>
            <a:r>
              <a:rPr lang="ru-RU" dirty="0"/>
              <a:t> проект і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завершення</a:t>
            </a:r>
            <a:r>
              <a:rPr lang="ru-RU" dirty="0"/>
              <a:t> шляхом </a:t>
            </a:r>
            <a:r>
              <a:rPr lang="ru-RU" dirty="0" err="1"/>
              <a:t>фотографування</a:t>
            </a:r>
            <a:r>
              <a:rPr lang="ru-RU" dirty="0"/>
              <a:t> </a:t>
            </a:r>
            <a:r>
              <a:rPr lang="ru-RU" b="1" dirty="0"/>
              <a:t>до та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інсталяції</a:t>
            </a:r>
            <a:r>
              <a:rPr lang="ru-RU" dirty="0"/>
              <a:t> та </a:t>
            </a:r>
            <a:r>
              <a:rPr lang="ru-RU" dirty="0" err="1"/>
              <a:t>збирання</a:t>
            </a:r>
            <a:r>
              <a:rPr lang="ru-RU" dirty="0"/>
              <a:t> </a:t>
            </a:r>
            <a:r>
              <a:rPr lang="ru-RU" dirty="0" err="1"/>
              <a:t>допоміжних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– </a:t>
            </a:r>
            <a:r>
              <a:rPr lang="ru-RU" dirty="0" err="1"/>
              <a:t>рахунків</a:t>
            </a:r>
            <a:r>
              <a:rPr lang="ru-RU" dirty="0"/>
              <a:t>-фактур, </a:t>
            </a:r>
            <a:r>
              <a:rPr lang="ru-RU" dirty="0" err="1"/>
              <a:t>актів</a:t>
            </a:r>
            <a:r>
              <a:rPr lang="ru-RU" dirty="0"/>
              <a:t> </a:t>
            </a:r>
            <a:r>
              <a:rPr lang="ru-RU" dirty="0" err="1"/>
              <a:t>приймання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;</a:t>
            </a:r>
            <a:endParaRPr dirty="0"/>
          </a:p>
        </p:txBody>
      </p:sp>
      <p:pic>
        <p:nvPicPr>
          <p:cNvPr id="332" name="Google Shape;332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86821" y="293687"/>
            <a:ext cx="3098800" cy="85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38" name="Google Shape;338;p1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39" name="Google Shape;339;p1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  <p:sp>
        <p:nvSpPr>
          <p:cNvPr id="340" name="Google Shape;340;p11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28663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Гранти IQ-energy </a:t>
            </a:r>
            <a:endParaRPr/>
          </a:p>
        </p:txBody>
      </p:sp>
      <p:sp>
        <p:nvSpPr>
          <p:cNvPr id="341" name="Google Shape;341;p11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856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 err="1"/>
              <a:t>Критерії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гранту: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позичальник</a:t>
            </a:r>
            <a:r>
              <a:rPr lang="ru-RU" dirty="0"/>
              <a:t> </a:t>
            </a:r>
            <a:r>
              <a:rPr lang="ru-RU" dirty="0" err="1"/>
              <a:t>реєструється</a:t>
            </a:r>
            <a:r>
              <a:rPr lang="ru-RU" dirty="0"/>
              <a:t> в </a:t>
            </a:r>
            <a:r>
              <a:rPr lang="ru-RU" dirty="0" err="1"/>
              <a:t>системі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грантами </a:t>
            </a:r>
            <a:r>
              <a:rPr lang="ru-RU" dirty="0" err="1"/>
              <a:t>програми</a:t>
            </a:r>
            <a:r>
              <a:rPr lang="ru-RU" dirty="0"/>
              <a:t> IQ </a:t>
            </a:r>
            <a:r>
              <a:rPr lang="ru-RU" dirty="0" err="1"/>
              <a:t>energy</a:t>
            </a:r>
            <a:r>
              <a:rPr lang="ru-RU" dirty="0"/>
              <a:t> шляхом доступу через веб-</a:t>
            </a:r>
            <a:r>
              <a:rPr lang="ru-RU" dirty="0" err="1"/>
              <a:t>інтерфейс</a:t>
            </a:r>
            <a:r>
              <a:rPr lang="ru-RU" dirty="0"/>
              <a:t> </a:t>
            </a:r>
            <a:r>
              <a:rPr lang="ru-RU" u="sng" dirty="0">
                <a:solidFill>
                  <a:schemeClr val="hlink"/>
                </a:solidFill>
                <a:hlinkClick r:id="rId3"/>
              </a:rPr>
              <a:t>https://www.iqenergy24.com/ureeff/ric</a:t>
            </a:r>
            <a:r>
              <a:rPr lang="ru-RU" dirty="0"/>
              <a:t> і </a:t>
            </a:r>
            <a:r>
              <a:rPr lang="ru-RU" dirty="0" err="1"/>
              <a:t>подає</a:t>
            </a:r>
            <a:r>
              <a:rPr lang="ru-RU" dirty="0"/>
              <a:t> заявку в </a:t>
            </a:r>
            <a:r>
              <a:rPr lang="ru-RU" dirty="0" err="1"/>
              <a:t>режимі</a:t>
            </a:r>
            <a:r>
              <a:rPr lang="ru-RU" dirty="0"/>
              <a:t> онлайн на </a:t>
            </a:r>
            <a:r>
              <a:rPr lang="ru-RU" dirty="0" err="1"/>
              <a:t>отримання</a:t>
            </a:r>
            <a:r>
              <a:rPr lang="ru-RU" dirty="0"/>
              <a:t> гранту за </a:t>
            </a:r>
            <a:r>
              <a:rPr lang="ru-RU" dirty="0" err="1"/>
              <a:t>програмою</a:t>
            </a:r>
            <a:r>
              <a:rPr lang="ru-RU" dirty="0"/>
              <a:t> IQ </a:t>
            </a:r>
            <a:r>
              <a:rPr lang="ru-RU" dirty="0" err="1"/>
              <a:t>energy</a:t>
            </a:r>
            <a:r>
              <a:rPr lang="ru-RU" dirty="0"/>
              <a:t> з </a:t>
            </a:r>
            <a:r>
              <a:rPr lang="ru-RU" dirty="0" err="1"/>
              <a:t>поданням</a:t>
            </a:r>
            <a:r>
              <a:rPr lang="ru-RU" dirty="0"/>
              <a:t> </a:t>
            </a:r>
            <a:r>
              <a:rPr lang="ru-RU" dirty="0" err="1"/>
              <a:t>електронних</a:t>
            </a:r>
            <a:r>
              <a:rPr lang="ru-RU" dirty="0"/>
              <a:t> </a:t>
            </a:r>
            <a:r>
              <a:rPr lang="ru-RU" dirty="0" err="1"/>
              <a:t>копій</a:t>
            </a:r>
            <a:r>
              <a:rPr lang="ru-RU" dirty="0"/>
              <a:t> </a:t>
            </a:r>
            <a:r>
              <a:rPr lang="ru-RU" dirty="0" err="1"/>
              <a:t>зібраних</a:t>
            </a:r>
            <a:r>
              <a:rPr lang="ru-RU" dirty="0"/>
              <a:t> </a:t>
            </a:r>
            <a:r>
              <a:rPr lang="ru-RU" dirty="0" err="1"/>
              <a:t>допоміжних</a:t>
            </a:r>
            <a:r>
              <a:rPr lang="ru-RU" dirty="0"/>
              <a:t> </a:t>
            </a:r>
            <a:r>
              <a:rPr lang="ru-RU" dirty="0" err="1"/>
              <a:t>документів.Ця</a:t>
            </a:r>
            <a:r>
              <a:rPr lang="ru-RU" dirty="0"/>
              <a:t> процедура </a:t>
            </a:r>
            <a:r>
              <a:rPr lang="ru-RU" dirty="0" err="1"/>
              <a:t>має</a:t>
            </a:r>
            <a:r>
              <a:rPr lang="ru-RU" dirty="0"/>
              <a:t> бути </a:t>
            </a:r>
            <a:r>
              <a:rPr lang="ru-RU" dirty="0" err="1"/>
              <a:t>здійснена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чотирьох</a:t>
            </a:r>
            <a:r>
              <a:rPr lang="ru-RU" dirty="0"/>
              <a:t> </a:t>
            </a:r>
            <a:r>
              <a:rPr lang="ru-RU" dirty="0" err="1"/>
              <a:t>місяців</a:t>
            </a:r>
            <a:r>
              <a:rPr lang="ru-RU" dirty="0"/>
              <a:t> з </a:t>
            </a:r>
            <a:r>
              <a:rPr lang="ru-RU" dirty="0" err="1"/>
              <a:t>дати</a:t>
            </a:r>
            <a:r>
              <a:rPr lang="ru-RU" dirty="0"/>
              <a:t> </a:t>
            </a:r>
            <a:r>
              <a:rPr lang="ru-RU" dirty="0" err="1"/>
              <a:t>підписання</a:t>
            </a:r>
            <a:r>
              <a:rPr lang="ru-RU" dirty="0"/>
              <a:t> </a:t>
            </a:r>
            <a:r>
              <a:rPr lang="ru-RU" dirty="0" err="1"/>
              <a:t>кредитної</a:t>
            </a:r>
            <a:r>
              <a:rPr lang="ru-RU" dirty="0"/>
              <a:t> угоди</a:t>
            </a:r>
            <a:endParaRPr dirty="0"/>
          </a:p>
        </p:txBody>
      </p:sp>
      <p:pic>
        <p:nvPicPr>
          <p:cNvPr id="342" name="Google Shape;342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86821" y="293687"/>
            <a:ext cx="3098800" cy="85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07882" y="3081596"/>
            <a:ext cx="2269418" cy="1856116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11"/>
          <p:cNvSpPr txBox="1"/>
          <p:nvPr/>
        </p:nvSpPr>
        <p:spPr>
          <a:xfrm>
            <a:off x="935421" y="3363310"/>
            <a:ext cx="454046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http://www.iqenergy.org.ua/grants/</a:t>
            </a:r>
            <a:endParaRPr sz="1800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" grpId="0" build="p"/>
      <p:bldP spid="3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50" name="Google Shape;350;p1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51" name="Google Shape;351;p1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  <p:sp>
        <p:nvSpPr>
          <p:cNvPr id="352" name="Google Shape;352;p15"/>
          <p:cNvSpPr txBox="1">
            <a:spLocks noGrp="1"/>
          </p:cNvSpPr>
          <p:nvPr>
            <p:ph type="title"/>
          </p:nvPr>
        </p:nvSpPr>
        <p:spPr>
          <a:xfrm>
            <a:off x="686104" y="313590"/>
            <a:ext cx="77724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GIZ - Просування енергоефективності та імплементації Директиви ЄС про енергоефективність в Україні</a:t>
            </a:r>
            <a:endParaRPr/>
          </a:p>
        </p:txBody>
      </p:sp>
      <p:sp>
        <p:nvSpPr>
          <p:cNvPr id="353" name="Google Shape;353;p1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b="1" dirty="0" err="1"/>
              <a:t>Ціль</a:t>
            </a:r>
            <a:r>
              <a:rPr lang="ru-RU" b="1" dirty="0"/>
              <a:t> проекту - </a:t>
            </a:r>
            <a:r>
              <a:rPr lang="ru-RU" b="1" dirty="0" err="1"/>
              <a:t>поліпшити</a:t>
            </a:r>
            <a:r>
              <a:rPr lang="ru-RU" b="1" dirty="0"/>
              <a:t> </a:t>
            </a:r>
            <a:r>
              <a:rPr lang="ru-RU" b="1" dirty="0" err="1"/>
              <a:t>рамкові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з </a:t>
            </a:r>
            <a:r>
              <a:rPr lang="ru-RU" b="1" dirty="0" err="1"/>
              <a:t>підвищення</a:t>
            </a:r>
            <a:r>
              <a:rPr lang="ru-RU" b="1" dirty="0"/>
              <a:t> </a:t>
            </a:r>
            <a:r>
              <a:rPr lang="ru-RU" b="1" dirty="0" err="1"/>
              <a:t>енергоефективності</a:t>
            </a:r>
            <a:r>
              <a:rPr lang="ru-RU" b="1" dirty="0"/>
              <a:t> в </a:t>
            </a:r>
            <a:r>
              <a:rPr lang="ru-RU" b="1" dirty="0" err="1"/>
              <a:t>країні</a:t>
            </a:r>
            <a:r>
              <a:rPr lang="ru-RU" b="1" dirty="0"/>
              <a:t>, а </a:t>
            </a:r>
            <a:r>
              <a:rPr lang="ru-RU" b="1" dirty="0" err="1"/>
              <a:t>саме</a:t>
            </a:r>
            <a:r>
              <a:rPr lang="ru-RU" b="1" dirty="0"/>
              <a:t>: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сприяти</a:t>
            </a:r>
            <a:r>
              <a:rPr lang="ru-RU" dirty="0"/>
              <a:t> </a:t>
            </a:r>
            <a:r>
              <a:rPr lang="ru-RU" dirty="0" err="1"/>
              <a:t>імплементації</a:t>
            </a:r>
            <a:r>
              <a:rPr lang="ru-RU" dirty="0"/>
              <a:t> </a:t>
            </a:r>
            <a:r>
              <a:rPr lang="ru-RU" dirty="0" err="1"/>
              <a:t>Директиви</a:t>
            </a:r>
            <a:r>
              <a:rPr lang="ru-RU" dirty="0"/>
              <a:t> ЄС з </a:t>
            </a:r>
            <a:r>
              <a:rPr lang="ru-RU" dirty="0" err="1"/>
              <a:t>енергоефективності</a:t>
            </a:r>
            <a:r>
              <a:rPr lang="ru-RU" dirty="0"/>
              <a:t> (у т.ч. </a:t>
            </a:r>
            <a:r>
              <a:rPr lang="ru-RU" dirty="0" err="1"/>
              <a:t>підтримка</a:t>
            </a:r>
            <a:r>
              <a:rPr lang="ru-RU" dirty="0"/>
              <a:t> </a:t>
            </a:r>
            <a:r>
              <a:rPr lang="ru-RU" dirty="0" err="1"/>
              <a:t>термомодернізації</a:t>
            </a:r>
            <a:r>
              <a:rPr lang="ru-RU" dirty="0"/>
              <a:t> </a:t>
            </a:r>
            <a:r>
              <a:rPr lang="ru-RU" dirty="0" err="1"/>
              <a:t>будівель</a:t>
            </a:r>
            <a:r>
              <a:rPr lang="ru-RU" dirty="0"/>
              <a:t> </a:t>
            </a:r>
            <a:r>
              <a:rPr lang="ru-RU" dirty="0" err="1"/>
              <a:t>центральних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зразкового</a:t>
            </a:r>
            <a:r>
              <a:rPr lang="ru-RU" dirty="0"/>
              <a:t> характеру </a:t>
            </a:r>
            <a:r>
              <a:rPr lang="ru-RU" dirty="0" err="1"/>
              <a:t>відповідно</a:t>
            </a:r>
            <a:r>
              <a:rPr lang="ru-RU" dirty="0"/>
              <a:t> до ст. 5 </a:t>
            </a:r>
            <a:r>
              <a:rPr lang="ru-RU" dirty="0" err="1"/>
              <a:t>Директиви</a:t>
            </a:r>
            <a:r>
              <a:rPr lang="ru-RU" dirty="0"/>
              <a:t> ЄС про </a:t>
            </a:r>
            <a:r>
              <a:rPr lang="ru-RU" dirty="0" err="1"/>
              <a:t>енергоефективність</a:t>
            </a:r>
            <a:r>
              <a:rPr lang="ru-RU" dirty="0"/>
              <a:t>);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підвищувати</a:t>
            </a:r>
            <a:r>
              <a:rPr lang="ru-RU" dirty="0"/>
              <a:t> </a:t>
            </a:r>
            <a:r>
              <a:rPr lang="ru-RU" dirty="0" err="1"/>
              <a:t>енергоефективність</a:t>
            </a:r>
            <a:r>
              <a:rPr lang="ru-RU" dirty="0"/>
              <a:t> на </a:t>
            </a:r>
            <a:r>
              <a:rPr lang="ru-RU" dirty="0" err="1"/>
              <a:t>муніципальному</a:t>
            </a:r>
            <a:r>
              <a:rPr lang="ru-RU" dirty="0"/>
              <a:t> </a:t>
            </a:r>
            <a:r>
              <a:rPr lang="ru-RU" dirty="0" err="1"/>
              <a:t>рівні</a:t>
            </a:r>
            <a:r>
              <a:rPr lang="ru-RU" dirty="0"/>
              <a:t> шляхом </a:t>
            </a:r>
            <a:r>
              <a:rPr lang="ru-RU" dirty="0" err="1"/>
              <a:t>запровадження</a:t>
            </a:r>
            <a:r>
              <a:rPr lang="ru-RU" dirty="0"/>
              <a:t> систем </a:t>
            </a:r>
            <a:r>
              <a:rPr lang="ru-RU" dirty="0" err="1"/>
              <a:t>енергоменеджменту</a:t>
            </a:r>
            <a:r>
              <a:rPr lang="ru-RU" dirty="0"/>
              <a:t>, </a:t>
            </a:r>
            <a:r>
              <a:rPr lang="ru-RU" dirty="0" err="1"/>
              <a:t>розробки</a:t>
            </a:r>
            <a:r>
              <a:rPr lang="ru-RU" dirty="0"/>
              <a:t> </a:t>
            </a:r>
            <a:r>
              <a:rPr lang="ru-RU" dirty="0" err="1"/>
              <a:t>енергетичних</a:t>
            </a:r>
            <a:r>
              <a:rPr lang="ru-RU" dirty="0"/>
              <a:t> </a:t>
            </a:r>
            <a:r>
              <a:rPr lang="ru-RU" dirty="0" err="1"/>
              <a:t>планів</a:t>
            </a:r>
            <a:r>
              <a:rPr lang="ru-RU" dirty="0"/>
              <a:t>,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проектів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;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створити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для </a:t>
            </a:r>
            <a:r>
              <a:rPr lang="ru-RU" dirty="0" err="1"/>
              <a:t>навчання</a:t>
            </a:r>
            <a:r>
              <a:rPr lang="ru-RU" dirty="0"/>
              <a:t> </a:t>
            </a:r>
            <a:r>
              <a:rPr lang="ru-RU" dirty="0" err="1"/>
              <a:t>фахівців</a:t>
            </a:r>
            <a:r>
              <a:rPr lang="ru-RU" dirty="0"/>
              <a:t> та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їхньої</a:t>
            </a:r>
            <a:r>
              <a:rPr lang="ru-RU" dirty="0"/>
              <a:t> </a:t>
            </a:r>
            <a:r>
              <a:rPr lang="ru-RU" dirty="0" err="1"/>
              <a:t>кваліфікації</a:t>
            </a:r>
            <a:r>
              <a:rPr lang="ru-RU" dirty="0"/>
              <a:t> у </a:t>
            </a:r>
            <a:r>
              <a:rPr lang="ru-RU" dirty="0" err="1"/>
              <a:t>цій</a:t>
            </a:r>
            <a:r>
              <a:rPr lang="ru-RU" dirty="0"/>
              <a:t> </a:t>
            </a:r>
            <a:r>
              <a:rPr lang="ru-RU" dirty="0" err="1"/>
              <a:t>сфері</a:t>
            </a:r>
            <a:r>
              <a:rPr lang="ru-RU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60" name="Google Shape;360;p1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61" name="Google Shape;361;p1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  <p:sp>
        <p:nvSpPr>
          <p:cNvPr id="362" name="Google Shape;362;p1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 dirty="0"/>
              <a:t>USAID </a:t>
            </a:r>
            <a:r>
              <a:rPr lang="ru-RU" dirty="0" err="1"/>
              <a:t>Проєкт</a:t>
            </a:r>
            <a:r>
              <a:rPr lang="ru-RU" dirty="0"/>
              <a:t> </a:t>
            </a:r>
            <a:r>
              <a:rPr lang="ru-RU" dirty="0" err="1"/>
              <a:t>Енергетичної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endParaRPr dirty="0"/>
          </a:p>
        </p:txBody>
      </p:sp>
      <p:sp>
        <p:nvSpPr>
          <p:cNvPr id="363" name="Google Shape;363;p16"/>
          <p:cNvSpPr txBox="1">
            <a:spLocks noGrp="1"/>
          </p:cNvSpPr>
          <p:nvPr>
            <p:ph type="body" idx="1"/>
          </p:nvPr>
        </p:nvSpPr>
        <p:spPr>
          <a:xfrm>
            <a:off x="685800" y="1758652"/>
            <a:ext cx="7772400" cy="194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marR="0" lvl="0" indent="-1285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 dirty="0"/>
          </a:p>
        </p:txBody>
      </p:sp>
      <p:pic>
        <p:nvPicPr>
          <p:cNvPr id="364" name="Google Shape;364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8070" y="1418897"/>
            <a:ext cx="4134241" cy="3247696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16"/>
          <p:cNvSpPr txBox="1"/>
          <p:nvPr/>
        </p:nvSpPr>
        <p:spPr>
          <a:xfrm>
            <a:off x="4887311" y="2592387"/>
            <a:ext cx="3678619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err="1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rPr>
              <a:t>Слідкуйте</a:t>
            </a:r>
            <a:r>
              <a:rPr lang="ru-RU" sz="1800" dirty="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rPr>
              <a:t> за початком грантового конкурсу тут </a:t>
            </a:r>
            <a:r>
              <a:rPr lang="ru-RU" sz="18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https://www.facebook.com/usaidesp/notes/?ref=page_internal</a:t>
            </a:r>
            <a:endParaRPr sz="1800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72" name="Google Shape;372;p1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73" name="Google Shape;373;p1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  <p:sp>
        <p:nvSpPr>
          <p:cNvPr id="374" name="Google Shape;374;p17"/>
          <p:cNvSpPr txBox="1">
            <a:spLocks noGrp="1"/>
          </p:cNvSpPr>
          <p:nvPr>
            <p:ph type="title"/>
          </p:nvPr>
        </p:nvSpPr>
        <p:spPr>
          <a:xfrm>
            <a:off x="685800" y="300233"/>
            <a:ext cx="77724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Посольство Японії - ҐРАНТОВА ДОПОМОГА ПО ПРОЕКТАХ БЕЗПЕКИ ЛЮДИНИ «КУСАНОНЕ» </a:t>
            </a:r>
            <a:endParaRPr/>
          </a:p>
        </p:txBody>
      </p:sp>
      <p:sp>
        <p:nvSpPr>
          <p:cNvPr id="375" name="Google Shape;375;p17"/>
          <p:cNvSpPr txBox="1">
            <a:spLocks noGrp="1"/>
          </p:cNvSpPr>
          <p:nvPr>
            <p:ph type="body" idx="1"/>
          </p:nvPr>
        </p:nvSpPr>
        <p:spPr>
          <a:xfrm>
            <a:off x="685800" y="1131230"/>
            <a:ext cx="8305800" cy="371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проекти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малого </a:t>
            </a:r>
            <a:r>
              <a:rPr lang="ru-RU" dirty="0" err="1"/>
              <a:t>маштабу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право на </a:t>
            </a:r>
            <a:r>
              <a:rPr lang="ru-RU" dirty="0" err="1"/>
              <a:t>фінансування</a:t>
            </a:r>
            <a:r>
              <a:rPr lang="ru-RU" dirty="0"/>
              <a:t> за </a:t>
            </a:r>
            <a:r>
              <a:rPr lang="ru-RU" dirty="0" err="1"/>
              <a:t>програмою</a:t>
            </a:r>
            <a:r>
              <a:rPr lang="ru-RU" dirty="0"/>
              <a:t> </a:t>
            </a:r>
            <a:r>
              <a:rPr lang="ru-RU" b="1" dirty="0" err="1"/>
              <a:t>Кусаноне</a:t>
            </a:r>
            <a:r>
              <a:rPr lang="ru-RU" dirty="0"/>
              <a:t>. </a:t>
            </a:r>
            <a:r>
              <a:rPr lang="ru-RU" dirty="0" err="1"/>
              <a:t>Однак</a:t>
            </a:r>
            <a:r>
              <a:rPr lang="ru-RU" dirty="0"/>
              <a:t> </a:t>
            </a:r>
            <a:r>
              <a:rPr lang="ru-RU" dirty="0" err="1"/>
              <a:t>особлива</a:t>
            </a:r>
            <a:r>
              <a:rPr lang="ru-RU" dirty="0"/>
              <a:t> </a:t>
            </a:r>
            <a:r>
              <a:rPr lang="ru-RU" dirty="0" err="1"/>
              <a:t>увага</a:t>
            </a:r>
            <a:r>
              <a:rPr lang="ru-RU" dirty="0"/>
              <a:t> буде </a:t>
            </a:r>
            <a:r>
              <a:rPr lang="ru-RU" dirty="0" err="1"/>
              <a:t>приділятися</a:t>
            </a:r>
            <a:r>
              <a:rPr lang="ru-RU" dirty="0"/>
              <a:t> у таких сферах: </a:t>
            </a:r>
            <a:endParaRPr sz="1400"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Char char="•"/>
            </a:pPr>
            <a:r>
              <a:rPr lang="ru-RU" sz="1200" dirty="0"/>
              <a:t>МЕДИЧНА ДОПОМОГА 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Char char="•"/>
            </a:pPr>
            <a:r>
              <a:rPr lang="ru-RU" sz="1200" dirty="0"/>
              <a:t>ОСВІТА 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Char char="•"/>
            </a:pPr>
            <a:r>
              <a:rPr lang="ru-RU" sz="1200" dirty="0"/>
              <a:t>НАДАННЯ ДОПОМОГИ ПРОШАРКУ НАСЕЛЕННЯ, ЩО ТЕРПИТЬ НУЖДУ 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Char char="•"/>
            </a:pPr>
            <a:r>
              <a:rPr lang="ru-RU" sz="1200" dirty="0"/>
              <a:t>СУСПІЛЬНИЙ ДОБРОБУТ </a:t>
            </a:r>
          </a:p>
          <a:p>
            <a:pPr marL="230188" lvl="0" indent="-230188">
              <a:spcBef>
                <a:spcPts val="800"/>
              </a:spcBef>
              <a:buSzPts val="1200"/>
            </a:pPr>
            <a:r>
              <a:rPr lang="ru-RU" sz="1200" dirty="0"/>
              <a:t>НАВКОЛИШНЄ</a:t>
            </a:r>
            <a:r>
              <a:rPr lang="ru-RU" sz="1400" dirty="0"/>
              <a:t> </a:t>
            </a:r>
            <a:r>
              <a:rPr lang="ru-RU" sz="1200" dirty="0"/>
              <a:t>СЕРЕДОВИЩЕ</a:t>
            </a:r>
            <a:endParaRPr sz="1400" dirty="0"/>
          </a:p>
          <a:p>
            <a:pPr marL="0" indent="0">
              <a:spcBef>
                <a:spcPts val="800"/>
              </a:spcBef>
              <a:buSzPts val="1200"/>
              <a:buNone/>
            </a:pPr>
            <a:r>
              <a:rPr lang="ru-RU" b="1" dirty="0" err="1"/>
              <a:t>Приклади</a:t>
            </a:r>
            <a:r>
              <a:rPr lang="ru-RU" b="1" dirty="0"/>
              <a:t> </a:t>
            </a:r>
            <a:r>
              <a:rPr lang="ru-RU" b="1" dirty="0" err="1"/>
              <a:t>пріоритетних</a:t>
            </a:r>
            <a:r>
              <a:rPr lang="ru-RU" b="1" dirty="0"/>
              <a:t> </a:t>
            </a:r>
            <a:r>
              <a:rPr lang="ru-RU" b="1" dirty="0" err="1"/>
              <a:t>проектів</a:t>
            </a:r>
            <a:r>
              <a:rPr lang="ru-RU" b="1" dirty="0"/>
              <a:t>:</a:t>
            </a:r>
            <a:r>
              <a:rPr lang="ru-RU" dirty="0"/>
              <a:t> </a:t>
            </a:r>
            <a:endParaRPr sz="1400"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Char char="•"/>
            </a:pPr>
            <a:r>
              <a:rPr lang="ru-RU" sz="1200" dirty="0"/>
              <a:t>РЕМОНТНО-ОЗДОБЛЮВАЛЬНІ РОБОТИ ТА ПОСТАЧАННЯ ОБЛАДНАННЯ ПОЧАТКОВИМ ШКОЛАМ 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Char char="•"/>
            </a:pPr>
            <a:r>
              <a:rPr lang="ru-RU" sz="1200" dirty="0"/>
              <a:t>ПРОФЕСІЙНЕ НАВЧАННЯ ЛЮДЕЙ З ІНВАЛІДНІСТЮ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 err="1"/>
              <a:t>Також</a:t>
            </a:r>
            <a:r>
              <a:rPr lang="ru-RU" dirty="0"/>
              <a:t>, </a:t>
            </a:r>
            <a:r>
              <a:rPr lang="ru-RU" dirty="0" err="1"/>
              <a:t>особлива</a:t>
            </a:r>
            <a:r>
              <a:rPr lang="ru-RU" dirty="0"/>
              <a:t> </a:t>
            </a:r>
            <a:r>
              <a:rPr lang="ru-RU" dirty="0" err="1"/>
              <a:t>увага</a:t>
            </a:r>
            <a:r>
              <a:rPr lang="ru-RU" dirty="0"/>
              <a:t> </a:t>
            </a:r>
            <a:r>
              <a:rPr lang="ru-RU" dirty="0" err="1"/>
              <a:t>приділяється</a:t>
            </a:r>
            <a:r>
              <a:rPr lang="ru-RU" dirty="0"/>
              <a:t> проектам по </a:t>
            </a:r>
            <a:r>
              <a:rPr lang="ru-RU" b="1" dirty="0" err="1"/>
              <a:t>залученню</a:t>
            </a:r>
            <a:r>
              <a:rPr lang="ru-RU" b="1" dirty="0"/>
              <a:t> </a:t>
            </a:r>
            <a:r>
              <a:rPr lang="ru-RU" b="1" dirty="0" err="1"/>
              <a:t>жінок</a:t>
            </a:r>
            <a:r>
              <a:rPr lang="ru-RU" b="1" dirty="0"/>
              <a:t> до </a:t>
            </a:r>
            <a:r>
              <a:rPr lang="ru-RU" b="1" dirty="0" err="1"/>
              <a:t>суспільно-корисноі</a:t>
            </a:r>
            <a:r>
              <a:rPr lang="ru-RU" b="1" dirty="0"/>
              <a:t>̈ </a:t>
            </a:r>
            <a:r>
              <a:rPr lang="ru-RU" b="1" dirty="0" err="1"/>
              <a:t>діяльності</a:t>
            </a:r>
            <a:r>
              <a:rPr lang="ru-RU" dirty="0"/>
              <a:t>. </a:t>
            </a: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400"/>
              <a:buNone/>
            </a:pPr>
            <a:r>
              <a:rPr lang="ru-RU" sz="1400" b="1" dirty="0">
                <a:solidFill>
                  <a:srgbClr val="0070C0"/>
                </a:solidFill>
              </a:rPr>
              <a:t>ДЖЕРЕЛО </a:t>
            </a:r>
            <a:r>
              <a:rPr lang="ru-RU" sz="1400" b="1" dirty="0" err="1">
                <a:solidFill>
                  <a:srgbClr val="0070C0"/>
                </a:solidFill>
              </a:rPr>
              <a:t>інформації</a:t>
            </a:r>
            <a:r>
              <a:rPr lang="ru-RU" sz="1400" dirty="0"/>
              <a:t>: </a:t>
            </a:r>
            <a:r>
              <a:rPr lang="ru-RU" sz="1400" u="sng" dirty="0">
                <a:solidFill>
                  <a:schemeClr val="hlink"/>
                </a:solidFill>
                <a:hlinkClick r:id="rId3"/>
              </a:rPr>
              <a:t>https://www.ua.emb-japan.go.jp/files/000345578.pdf</a:t>
            </a:r>
            <a:r>
              <a:rPr lang="ru-RU" sz="1400" dirty="0"/>
              <a:t> </a:t>
            </a: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82" name="Google Shape;382;p1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83" name="Google Shape;383;p1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16</a:t>
            </a:fld>
            <a:endParaRPr/>
          </a:p>
        </p:txBody>
      </p:sp>
      <p:sp>
        <p:nvSpPr>
          <p:cNvPr id="384" name="Google Shape;384;p18"/>
          <p:cNvSpPr txBox="1">
            <a:spLocks noGrp="1"/>
          </p:cNvSpPr>
          <p:nvPr>
            <p:ph type="title"/>
          </p:nvPr>
        </p:nvSpPr>
        <p:spPr>
          <a:xfrm>
            <a:off x="685800" y="669565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Посольство Норвегії – малі гранти</a:t>
            </a:r>
            <a:endParaRPr/>
          </a:p>
        </p:txBody>
      </p:sp>
      <p:sp>
        <p:nvSpPr>
          <p:cNvPr id="385" name="Google Shape;385;p18"/>
          <p:cNvSpPr txBox="1">
            <a:spLocks noGrp="1"/>
          </p:cNvSpPr>
          <p:nvPr>
            <p:ph type="body" idx="1"/>
          </p:nvPr>
        </p:nvSpPr>
        <p:spPr>
          <a:xfrm>
            <a:off x="685800" y="1131230"/>
            <a:ext cx="8305800" cy="371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 err="1"/>
              <a:t>Щорічна</a:t>
            </a:r>
            <a:r>
              <a:rPr lang="ru-RU" dirty="0"/>
              <a:t> </a:t>
            </a:r>
            <a:r>
              <a:rPr lang="ru-RU" dirty="0" err="1"/>
              <a:t>програма</a:t>
            </a:r>
            <a:r>
              <a:rPr lang="ru-RU" dirty="0"/>
              <a:t> </a:t>
            </a:r>
            <a:r>
              <a:rPr lang="ru-RU" dirty="0" err="1"/>
              <a:t>конкурсів</a:t>
            </a:r>
            <a:r>
              <a:rPr lang="ru-RU" dirty="0"/>
              <a:t> з дедлайном – перший квартал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 err="1"/>
              <a:t>Термін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проектів</a:t>
            </a:r>
            <a:r>
              <a:rPr lang="ru-RU" dirty="0"/>
              <a:t> – 12 </a:t>
            </a:r>
            <a:r>
              <a:rPr lang="ru-RU" dirty="0" err="1"/>
              <a:t>місяців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/>
              <a:t>Бюджет – 5 млн </a:t>
            </a:r>
            <a:r>
              <a:rPr lang="ru-RU" dirty="0" err="1"/>
              <a:t>норвезьких</a:t>
            </a:r>
            <a:r>
              <a:rPr lang="ru-RU" dirty="0"/>
              <a:t> крон (1,5 млн </a:t>
            </a:r>
            <a:r>
              <a:rPr lang="ru-RU" dirty="0" err="1"/>
              <a:t>грн</a:t>
            </a:r>
            <a:r>
              <a:rPr lang="ru-RU" dirty="0"/>
              <a:t>)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/>
              <a:t>Тематики </a:t>
            </a:r>
            <a:r>
              <a:rPr lang="ru-RU" dirty="0" err="1"/>
              <a:t>оновлюються</a:t>
            </a:r>
            <a:r>
              <a:rPr lang="ru-RU" dirty="0"/>
              <a:t> </a:t>
            </a:r>
            <a:r>
              <a:rPr lang="ru-RU" dirty="0" err="1"/>
              <a:t>щорічно</a:t>
            </a:r>
            <a:r>
              <a:rPr lang="ru-RU" dirty="0"/>
              <a:t>. Теми </a:t>
            </a:r>
            <a:r>
              <a:rPr lang="ru-RU" dirty="0" err="1"/>
              <a:t>проектів</a:t>
            </a:r>
            <a:r>
              <a:rPr lang="ru-RU" dirty="0"/>
              <a:t> – 2020: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lang="ru-RU" dirty="0" err="1"/>
              <a:t>Захист</a:t>
            </a:r>
            <a:r>
              <a:rPr lang="ru-RU" dirty="0"/>
              <a:t> прав </a:t>
            </a:r>
            <a:r>
              <a:rPr lang="ru-RU" dirty="0" err="1"/>
              <a:t>людини</a:t>
            </a:r>
            <a:r>
              <a:rPr lang="ru-RU" dirty="0"/>
              <a:t> та гендерна </a:t>
            </a:r>
            <a:r>
              <a:rPr lang="ru-RU" dirty="0" err="1"/>
              <a:t>рівність</a:t>
            </a:r>
            <a:r>
              <a:rPr lang="ru-RU" dirty="0"/>
              <a:t> (з </a:t>
            </a:r>
            <a:r>
              <a:rPr lang="ru-RU" dirty="0" err="1"/>
              <a:t>особливим</a:t>
            </a:r>
            <a:r>
              <a:rPr lang="ru-RU" dirty="0"/>
              <a:t> акцентом на </a:t>
            </a:r>
            <a:r>
              <a:rPr lang="ru-RU" dirty="0" err="1"/>
              <a:t>вразливі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)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демократичної</a:t>
            </a:r>
            <a:r>
              <a:rPr lang="ru-RU" dirty="0"/>
              <a:t> </a:t>
            </a:r>
            <a:r>
              <a:rPr lang="ru-RU" dirty="0" err="1"/>
              <a:t>культури</a:t>
            </a:r>
            <a:r>
              <a:rPr lang="ru-RU" dirty="0"/>
              <a:t> та </a:t>
            </a:r>
            <a:r>
              <a:rPr lang="ru-RU" dirty="0" err="1"/>
              <a:t>толерантності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Gill Sans"/>
              <a:buChar char="-"/>
            </a:pPr>
            <a:r>
              <a:rPr lang="ru-RU" dirty="0" err="1"/>
              <a:t>Підтримка</a:t>
            </a:r>
            <a:r>
              <a:rPr lang="ru-RU" dirty="0"/>
              <a:t> </a:t>
            </a:r>
            <a:r>
              <a:rPr lang="ru-RU" dirty="0" err="1"/>
              <a:t>свободи</a:t>
            </a:r>
            <a:r>
              <a:rPr lang="ru-RU" dirty="0"/>
              <a:t> слова, </a:t>
            </a:r>
            <a:r>
              <a:rPr lang="ru-RU" dirty="0" err="1"/>
              <a:t>незалежних</a:t>
            </a:r>
            <a:r>
              <a:rPr lang="ru-RU" dirty="0"/>
              <a:t> та </a:t>
            </a:r>
            <a:r>
              <a:rPr lang="ru-RU" dirty="0" err="1"/>
              <a:t>інноваційних</a:t>
            </a:r>
            <a:r>
              <a:rPr lang="ru-RU" dirty="0"/>
              <a:t> </a:t>
            </a:r>
            <a:r>
              <a:rPr lang="ru-RU" dirty="0" err="1"/>
              <a:t>медіа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600"/>
              <a:buFont typeface="Gill Sans"/>
              <a:buChar char="-"/>
            </a:pPr>
            <a:r>
              <a:rPr lang="ru-RU" dirty="0" err="1">
                <a:solidFill>
                  <a:srgbClr val="0070C0"/>
                </a:solidFill>
              </a:rPr>
              <a:t>Просування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енергоефективних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проектів</a:t>
            </a:r>
            <a:r>
              <a:rPr lang="ru-RU" dirty="0">
                <a:solidFill>
                  <a:srgbClr val="0070C0"/>
                </a:solidFill>
              </a:rPr>
              <a:t> з </a:t>
            </a:r>
            <a:r>
              <a:rPr lang="ru-RU" dirty="0" err="1">
                <a:solidFill>
                  <a:srgbClr val="0070C0"/>
                </a:solidFill>
              </a:rPr>
              <a:t>вираженим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rgbClr val="0070C0"/>
                </a:solidFill>
              </a:rPr>
              <a:t>екологічним</a:t>
            </a:r>
            <a:r>
              <a:rPr lang="ru-RU" dirty="0">
                <a:solidFill>
                  <a:srgbClr val="0070C0"/>
                </a:solidFill>
              </a:rPr>
              <a:t> компонентом для </a:t>
            </a:r>
            <a:r>
              <a:rPr lang="ru-RU" dirty="0" err="1">
                <a:solidFill>
                  <a:srgbClr val="0070C0"/>
                </a:solidFill>
              </a:rPr>
              <a:t>місцевих</a:t>
            </a:r>
            <a:r>
              <a:rPr lang="ru-RU" dirty="0">
                <a:solidFill>
                  <a:srgbClr val="0070C0"/>
                </a:solidFill>
              </a:rPr>
              <a:t> громад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400"/>
              <a:buNone/>
            </a:pPr>
            <a:r>
              <a:rPr lang="ru-RU" sz="1400" b="1" dirty="0">
                <a:solidFill>
                  <a:srgbClr val="0070C0"/>
                </a:solidFill>
              </a:rPr>
              <a:t>ДЖЕРЕЛО </a:t>
            </a:r>
            <a:r>
              <a:rPr lang="ru-RU" sz="1400" b="1" dirty="0" err="1">
                <a:solidFill>
                  <a:srgbClr val="0070C0"/>
                </a:solidFill>
              </a:rPr>
              <a:t>інформації</a:t>
            </a:r>
            <a:r>
              <a:rPr lang="ru-RU" sz="1400" dirty="0"/>
              <a:t>: https://www.norway.no/en/ukraine/</a:t>
            </a: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92" name="Google Shape;392;p1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93" name="Google Shape;393;p1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17</a:t>
            </a:fld>
            <a:endParaRPr/>
          </a:p>
        </p:txBody>
      </p:sp>
      <p:sp>
        <p:nvSpPr>
          <p:cNvPr id="394" name="Google Shape;394;p19"/>
          <p:cNvSpPr txBox="1">
            <a:spLocks noGrp="1"/>
          </p:cNvSpPr>
          <p:nvPr>
            <p:ph type="title"/>
          </p:nvPr>
        </p:nvSpPr>
        <p:spPr>
          <a:xfrm>
            <a:off x="685800" y="300233"/>
            <a:ext cx="77724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 dirty="0"/>
              <a:t>Посольство </a:t>
            </a:r>
            <a:r>
              <a:rPr lang="ru-RU" dirty="0" err="1"/>
              <a:t>Канади</a:t>
            </a:r>
            <a:r>
              <a:rPr lang="ru-RU" dirty="0"/>
              <a:t> – </a:t>
            </a:r>
            <a:r>
              <a:rPr lang="ru-RU" dirty="0" err="1"/>
              <a:t>Канадський</a:t>
            </a:r>
            <a:r>
              <a:rPr lang="ru-RU" dirty="0"/>
              <a:t> Фонд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Місцевих</a:t>
            </a:r>
            <a:r>
              <a:rPr lang="ru-RU" dirty="0"/>
              <a:t> </a:t>
            </a:r>
            <a:r>
              <a:rPr lang="ru-RU" dirty="0" err="1"/>
              <a:t>Ініціатив</a:t>
            </a:r>
            <a:endParaRPr dirty="0"/>
          </a:p>
        </p:txBody>
      </p:sp>
      <p:sp>
        <p:nvSpPr>
          <p:cNvPr id="395" name="Google Shape;395;p19"/>
          <p:cNvSpPr txBox="1">
            <a:spLocks noGrp="1"/>
          </p:cNvSpPr>
          <p:nvPr>
            <p:ph type="body" idx="1"/>
          </p:nvPr>
        </p:nvSpPr>
        <p:spPr>
          <a:xfrm>
            <a:off x="685800" y="1131230"/>
            <a:ext cx="8305800" cy="371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 err="1"/>
              <a:t>Щорічна</a:t>
            </a:r>
            <a:r>
              <a:rPr lang="ru-RU" dirty="0"/>
              <a:t> </a:t>
            </a:r>
            <a:r>
              <a:rPr lang="ru-RU" dirty="0" err="1"/>
              <a:t>програма</a:t>
            </a:r>
            <a:r>
              <a:rPr lang="ru-RU" dirty="0"/>
              <a:t> </a:t>
            </a:r>
            <a:r>
              <a:rPr lang="ru-RU" dirty="0" err="1"/>
              <a:t>конкурсів</a:t>
            </a:r>
            <a:r>
              <a:rPr lang="ru-RU" dirty="0"/>
              <a:t> з дедлайном – перший квартал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 err="1"/>
              <a:t>Термін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проектів</a:t>
            </a:r>
            <a:r>
              <a:rPr lang="ru-RU" dirty="0"/>
              <a:t> – 12 </a:t>
            </a:r>
            <a:r>
              <a:rPr lang="ru-RU" dirty="0" err="1"/>
              <a:t>місяців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/>
              <a:t>Бюджет – </a:t>
            </a:r>
            <a:r>
              <a:rPr lang="ru-RU" dirty="0" err="1"/>
              <a:t>від</a:t>
            </a:r>
            <a:r>
              <a:rPr lang="ru-RU" dirty="0"/>
              <a:t> 25 до 50 тис </a:t>
            </a:r>
            <a:r>
              <a:rPr lang="ru-RU" dirty="0" err="1"/>
              <a:t>канадських</a:t>
            </a:r>
            <a:r>
              <a:rPr lang="ru-RU" dirty="0"/>
              <a:t> </a:t>
            </a:r>
            <a:r>
              <a:rPr lang="ru-RU" dirty="0" err="1"/>
              <a:t>доларів</a:t>
            </a:r>
            <a:r>
              <a:rPr lang="ru-RU" dirty="0"/>
              <a:t> / проект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r>
              <a:rPr lang="ru-RU" dirty="0"/>
              <a:t>Тематики </a:t>
            </a:r>
            <a:r>
              <a:rPr lang="ru-RU" dirty="0" err="1"/>
              <a:t>оновлюються</a:t>
            </a:r>
            <a:r>
              <a:rPr lang="ru-RU" dirty="0"/>
              <a:t> </a:t>
            </a:r>
            <a:r>
              <a:rPr lang="ru-RU" dirty="0" err="1"/>
              <a:t>щорічно</a:t>
            </a:r>
            <a:r>
              <a:rPr lang="ru-RU" dirty="0"/>
              <a:t>. </a:t>
            </a:r>
            <a:r>
              <a:rPr lang="ru-RU" dirty="0" err="1"/>
              <a:t>Пріоритети</a:t>
            </a:r>
            <a:r>
              <a:rPr lang="ru-RU" dirty="0"/>
              <a:t> на 2020: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•"/>
            </a:pPr>
            <a:r>
              <a:rPr lang="ru-RU" sz="1400" dirty="0" err="1"/>
              <a:t>Людська</a:t>
            </a:r>
            <a:r>
              <a:rPr lang="ru-RU" sz="1400" dirty="0"/>
              <a:t> </a:t>
            </a:r>
            <a:r>
              <a:rPr lang="ru-RU" sz="1400" dirty="0" err="1"/>
              <a:t>гідність</a:t>
            </a:r>
            <a:r>
              <a:rPr lang="ru-RU" sz="1400" dirty="0"/>
              <a:t>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охоплює</a:t>
            </a:r>
            <a:r>
              <a:rPr lang="ru-RU" sz="1400" dirty="0"/>
              <a:t> </a:t>
            </a:r>
            <a:r>
              <a:rPr lang="ru-RU" sz="1400" dirty="0" err="1"/>
              <a:t>здоров’я</a:t>
            </a:r>
            <a:r>
              <a:rPr lang="ru-RU" sz="1400" dirty="0"/>
              <a:t>, </a:t>
            </a:r>
            <a:r>
              <a:rPr lang="ru-RU" sz="1400" dirty="0" err="1"/>
              <a:t>освіту</a:t>
            </a:r>
            <a:r>
              <a:rPr lang="ru-RU" sz="1400" dirty="0"/>
              <a:t> та </a:t>
            </a:r>
            <a:r>
              <a:rPr lang="ru-RU" sz="1400" dirty="0" err="1"/>
              <a:t>харчування</a:t>
            </a:r>
            <a:r>
              <a:rPr lang="ru-RU" sz="1400" dirty="0"/>
              <a:t>;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•"/>
            </a:pPr>
            <a:r>
              <a:rPr lang="ru-RU" sz="1400" dirty="0"/>
              <a:t>Гендерна </a:t>
            </a:r>
            <a:r>
              <a:rPr lang="ru-RU" sz="1400" dirty="0" err="1"/>
              <a:t>рівність</a:t>
            </a:r>
            <a:r>
              <a:rPr lang="ru-RU" sz="1400" dirty="0"/>
              <a:t> та </a:t>
            </a:r>
            <a:r>
              <a:rPr lang="ru-RU" sz="1400" dirty="0" err="1"/>
              <a:t>розширення</a:t>
            </a:r>
            <a:r>
              <a:rPr lang="ru-RU" sz="1400" dirty="0"/>
              <a:t> прав і </a:t>
            </a:r>
            <a:r>
              <a:rPr lang="ru-RU" sz="1400" dirty="0" err="1"/>
              <a:t>можливостей</a:t>
            </a:r>
            <a:r>
              <a:rPr lang="ru-RU" sz="1400" dirty="0"/>
              <a:t> </a:t>
            </a:r>
            <a:r>
              <a:rPr lang="ru-RU" sz="1400" dirty="0" err="1"/>
              <a:t>жінок</a:t>
            </a:r>
            <a:r>
              <a:rPr lang="ru-RU" sz="1400" dirty="0"/>
              <a:t> і </a:t>
            </a:r>
            <a:r>
              <a:rPr lang="ru-RU" sz="1400" dirty="0" err="1"/>
              <a:t>дівчат</a:t>
            </a:r>
            <a:r>
              <a:rPr lang="ru-RU" sz="1400" dirty="0"/>
              <a:t>;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•"/>
            </a:pPr>
            <a:r>
              <a:rPr lang="ru-RU" sz="1400" dirty="0" err="1"/>
              <a:t>Стимулювання</a:t>
            </a:r>
            <a:r>
              <a:rPr lang="ru-RU" sz="1400" dirty="0"/>
              <a:t> </a:t>
            </a:r>
            <a:r>
              <a:rPr lang="ru-RU" sz="1400" dirty="0" err="1"/>
              <a:t>економічного</a:t>
            </a:r>
            <a:r>
              <a:rPr lang="ru-RU" sz="1400" dirty="0"/>
              <a:t> </a:t>
            </a:r>
            <a:r>
              <a:rPr lang="ru-RU" sz="1400" dirty="0" err="1"/>
              <a:t>зростання</a:t>
            </a:r>
            <a:r>
              <a:rPr lang="ru-RU" sz="1400" dirty="0"/>
              <a:t> для </a:t>
            </a:r>
            <a:r>
              <a:rPr lang="ru-RU" sz="1400" dirty="0" err="1"/>
              <a:t>всіх</a:t>
            </a:r>
            <a:r>
              <a:rPr lang="ru-RU" sz="1400" dirty="0"/>
              <a:t>, </a:t>
            </a:r>
            <a:r>
              <a:rPr lang="ru-RU" sz="1400" dirty="0" err="1"/>
              <a:t>включаючи</a:t>
            </a:r>
            <a:r>
              <a:rPr lang="ru-RU" sz="1400" dirty="0"/>
              <a:t> </a:t>
            </a:r>
            <a:r>
              <a:rPr lang="ru-RU" sz="1400" dirty="0" err="1"/>
              <a:t>економічні</a:t>
            </a:r>
            <a:r>
              <a:rPr lang="ru-RU" sz="1400" dirty="0"/>
              <a:t> права </a:t>
            </a:r>
            <a:r>
              <a:rPr lang="ru-RU" sz="1400" dirty="0" err="1"/>
              <a:t>жінок</a:t>
            </a:r>
            <a:r>
              <a:rPr lang="ru-RU" sz="1400" dirty="0"/>
              <a:t>, </a:t>
            </a:r>
            <a:r>
              <a:rPr lang="ru-RU" sz="1400" dirty="0" err="1"/>
              <a:t>гідні</a:t>
            </a:r>
            <a:r>
              <a:rPr lang="ru-RU" sz="1400" dirty="0"/>
              <a:t> </a:t>
            </a:r>
            <a:r>
              <a:rPr lang="ru-RU" sz="1400" dirty="0" err="1"/>
              <a:t>робочі</a:t>
            </a:r>
            <a:r>
              <a:rPr lang="ru-RU" sz="1400" dirty="0"/>
              <a:t> </a:t>
            </a:r>
            <a:r>
              <a:rPr lang="ru-RU" sz="1400" dirty="0" err="1"/>
              <a:t>місця</a:t>
            </a:r>
            <a:r>
              <a:rPr lang="ru-RU" sz="1400" dirty="0"/>
              <a:t> та </a:t>
            </a:r>
            <a:r>
              <a:rPr lang="ru-RU" sz="1400" dirty="0" err="1"/>
              <a:t>підприємництво</a:t>
            </a:r>
            <a:r>
              <a:rPr lang="ru-RU" sz="1400" dirty="0"/>
              <a:t>, </a:t>
            </a:r>
            <a:r>
              <a:rPr lang="ru-RU" sz="1400" dirty="0" err="1"/>
              <a:t>інвестування</a:t>
            </a:r>
            <a:r>
              <a:rPr lang="ru-RU" sz="1400" dirty="0"/>
              <a:t> в </a:t>
            </a:r>
            <a:r>
              <a:rPr lang="ru-RU" sz="1400" dirty="0" err="1"/>
              <a:t>найбідніші</a:t>
            </a:r>
            <a:r>
              <a:rPr lang="ru-RU" sz="1400" dirty="0"/>
              <a:t> та </a:t>
            </a:r>
            <a:r>
              <a:rPr lang="ru-RU" sz="1400" dirty="0" err="1"/>
              <a:t>найбільш</a:t>
            </a:r>
            <a:r>
              <a:rPr lang="ru-RU" sz="1400" dirty="0"/>
              <a:t> </a:t>
            </a:r>
            <a:r>
              <a:rPr lang="ru-RU" sz="1400" dirty="0" err="1"/>
              <a:t>вразливі</a:t>
            </a:r>
            <a:r>
              <a:rPr lang="ru-RU" sz="1400" dirty="0"/>
              <a:t> </a:t>
            </a:r>
            <a:r>
              <a:rPr lang="ru-RU" sz="1400" dirty="0" err="1"/>
              <a:t>верстви</a:t>
            </a:r>
            <a:r>
              <a:rPr lang="ru-RU" sz="1400" dirty="0"/>
              <a:t> </a:t>
            </a:r>
            <a:r>
              <a:rPr lang="ru-RU" sz="1400" dirty="0" err="1"/>
              <a:t>населення</a:t>
            </a:r>
            <a:r>
              <a:rPr lang="ru-RU" sz="1400" dirty="0"/>
              <a:t> та </a:t>
            </a:r>
            <a:r>
              <a:rPr lang="ru-RU" sz="1400" dirty="0" err="1"/>
              <a:t>забезпечення</a:t>
            </a:r>
            <a:r>
              <a:rPr lang="ru-RU" sz="1400" dirty="0"/>
              <a:t>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стабільності</a:t>
            </a:r>
            <a:r>
              <a:rPr lang="ru-RU" sz="1400" dirty="0"/>
              <a:t>;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•"/>
            </a:pPr>
            <a:r>
              <a:rPr lang="ru-RU" sz="1400" dirty="0" err="1"/>
              <a:t>Підтримка</a:t>
            </a:r>
            <a:r>
              <a:rPr lang="ru-RU" sz="1400" dirty="0"/>
              <a:t> </a:t>
            </a:r>
            <a:r>
              <a:rPr lang="ru-RU" sz="1400" dirty="0" err="1"/>
              <a:t>стабільності</a:t>
            </a:r>
            <a:r>
              <a:rPr lang="ru-RU" sz="1400" dirty="0"/>
              <a:t> і </a:t>
            </a:r>
            <a:r>
              <a:rPr lang="ru-RU" sz="1400" dirty="0" err="1"/>
              <a:t>безпеки</a:t>
            </a:r>
            <a:r>
              <a:rPr lang="ru-RU" sz="1400" dirty="0"/>
              <a:t>, </a:t>
            </a:r>
            <a:r>
              <a:rPr lang="ru-RU" sz="1400" dirty="0" err="1"/>
              <a:t>спрямована</a:t>
            </a:r>
            <a:r>
              <a:rPr lang="ru-RU" sz="1400" dirty="0"/>
              <a:t> на </a:t>
            </a:r>
            <a:r>
              <a:rPr lang="ru-RU" sz="1400" dirty="0" err="1"/>
              <a:t>запобігання</a:t>
            </a:r>
            <a:r>
              <a:rPr lang="ru-RU" sz="1400" dirty="0"/>
              <a:t> </a:t>
            </a:r>
            <a:r>
              <a:rPr lang="ru-RU" sz="1400" dirty="0" err="1"/>
              <a:t>конфліктам</a:t>
            </a:r>
            <a:r>
              <a:rPr lang="ru-RU" sz="1400" dirty="0"/>
              <a:t> та </a:t>
            </a:r>
            <a:r>
              <a:rPr lang="ru-RU" sz="1400" dirty="0" err="1"/>
              <a:t>зміцнення</a:t>
            </a:r>
            <a:r>
              <a:rPr lang="ru-RU" sz="1400" dirty="0"/>
              <a:t> миру.</a:t>
            </a: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None/>
            </a:pPr>
            <a:endParaRPr sz="1400" b="1" dirty="0">
              <a:solidFill>
                <a:srgbClr val="0070C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400"/>
              <a:buNone/>
            </a:pPr>
            <a:r>
              <a:rPr lang="ru-RU" sz="1400" b="1" dirty="0">
                <a:solidFill>
                  <a:srgbClr val="0070C0"/>
                </a:solidFill>
              </a:rPr>
              <a:t>ДЖЕРЕЛО </a:t>
            </a:r>
            <a:r>
              <a:rPr lang="ru-RU" sz="1400" b="1" dirty="0" err="1">
                <a:solidFill>
                  <a:srgbClr val="0070C0"/>
                </a:solidFill>
              </a:rPr>
              <a:t>інформації</a:t>
            </a:r>
            <a:r>
              <a:rPr lang="ru-RU" sz="1400" dirty="0"/>
              <a:t>: </a:t>
            </a:r>
            <a:r>
              <a:rPr lang="ru-RU" sz="1400" u="sng" dirty="0">
                <a:solidFill>
                  <a:schemeClr val="hlink"/>
                </a:solidFill>
                <a:hlinkClick r:id="rId3"/>
              </a:rPr>
              <a:t>https://www.canadainternational.gc.ca/ukraine/index.aspx?lang=ukr</a:t>
            </a:r>
            <a:r>
              <a:rPr lang="ru-RU" sz="1400" dirty="0"/>
              <a:t> </a:t>
            </a: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02" name="Google Shape;402;p2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03" name="Google Shape;403;p2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18</a:t>
            </a:fld>
            <a:endParaRPr/>
          </a:p>
        </p:txBody>
      </p:sp>
      <p:sp>
        <p:nvSpPr>
          <p:cNvPr id="404" name="Google Shape;404;p20"/>
          <p:cNvSpPr txBox="1">
            <a:spLocks noGrp="1"/>
          </p:cNvSpPr>
          <p:nvPr>
            <p:ph type="title"/>
          </p:nvPr>
        </p:nvSpPr>
        <p:spPr>
          <a:xfrm>
            <a:off x="685800" y="282190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Двостороння співпраця</a:t>
            </a:r>
            <a:endParaRPr/>
          </a:p>
        </p:txBody>
      </p:sp>
      <p:sp>
        <p:nvSpPr>
          <p:cNvPr id="405" name="Google Shape;405;p20"/>
          <p:cNvSpPr txBox="1">
            <a:spLocks noGrp="1"/>
          </p:cNvSpPr>
          <p:nvPr>
            <p:ph type="body" idx="1"/>
          </p:nvPr>
        </p:nvSpPr>
        <p:spPr>
          <a:xfrm>
            <a:off x="685800" y="735680"/>
            <a:ext cx="8305800" cy="37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marR="0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Німеччина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Детальну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програм</a:t>
            </a:r>
            <a:r>
              <a:rPr lang="ru-RU" dirty="0"/>
              <a:t> і </a:t>
            </a:r>
            <a:r>
              <a:rPr lang="ru-RU" dirty="0" err="1"/>
              <a:t>можливостей</a:t>
            </a:r>
            <a:r>
              <a:rPr lang="ru-RU" dirty="0"/>
              <a:t> </a:t>
            </a:r>
            <a:r>
              <a:rPr lang="ru-RU" dirty="0" err="1"/>
              <a:t>співпраці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знайти</a:t>
            </a:r>
            <a:r>
              <a:rPr lang="ru-RU" dirty="0"/>
              <a:t> на </a:t>
            </a:r>
            <a:r>
              <a:rPr lang="ru-RU" dirty="0" err="1"/>
              <a:t>сайті</a:t>
            </a:r>
            <a:r>
              <a:rPr lang="ru-RU" dirty="0"/>
              <a:t>: </a:t>
            </a:r>
            <a:r>
              <a:rPr lang="ru-RU" u="sng" dirty="0">
                <a:solidFill>
                  <a:schemeClr val="hlink"/>
                </a:solidFill>
                <a:hlinkClick r:id="rId3"/>
              </a:rPr>
              <a:t>http://www.auswaertiges-amt.de/EN/Aussenpolitik/Laender/Laenderinfos/01-Nodes/Ukraine_node.html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Норвегія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двостороннього</a:t>
            </a:r>
            <a:r>
              <a:rPr lang="ru-RU" dirty="0"/>
              <a:t> </a:t>
            </a:r>
            <a:r>
              <a:rPr lang="ru-RU" dirty="0" err="1"/>
              <a:t>співробітництва</a:t>
            </a:r>
            <a:r>
              <a:rPr lang="ru-RU" dirty="0"/>
              <a:t> у </a:t>
            </a:r>
            <a:r>
              <a:rPr lang="ru-RU" dirty="0" err="1"/>
              <a:t>галузі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знайти</a:t>
            </a:r>
            <a:r>
              <a:rPr lang="ru-RU" dirty="0"/>
              <a:t> тут: </a:t>
            </a:r>
            <a:r>
              <a:rPr lang="ru-RU" u="sng" dirty="0">
                <a:solidFill>
                  <a:schemeClr val="hlink"/>
                </a:solidFill>
                <a:hlinkClick r:id="rId4"/>
              </a:rPr>
              <a:t>https://www.norway.no/en/ukraine/norway-ukraine/news-events/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Польща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Офіційний</a:t>
            </a:r>
            <a:r>
              <a:rPr lang="ru-RU" dirty="0"/>
              <a:t> веб-сайт, </a:t>
            </a:r>
            <a:r>
              <a:rPr lang="ru-RU" dirty="0" err="1"/>
              <a:t>присвячений</a:t>
            </a:r>
            <a:r>
              <a:rPr lang="ru-RU" dirty="0"/>
              <a:t> </a:t>
            </a:r>
            <a:r>
              <a:rPr lang="ru-RU" dirty="0" err="1"/>
              <a:t>всім</a:t>
            </a:r>
            <a:r>
              <a:rPr lang="ru-RU" dirty="0"/>
              <a:t> аспектам </a:t>
            </a:r>
            <a:r>
              <a:rPr lang="ru-RU" dirty="0" err="1"/>
              <a:t>двостороннього</a:t>
            </a:r>
            <a:r>
              <a:rPr lang="ru-RU" dirty="0"/>
              <a:t> </a:t>
            </a:r>
            <a:r>
              <a:rPr lang="ru-RU" dirty="0" err="1"/>
              <a:t>співробітництва</a:t>
            </a:r>
            <a:r>
              <a:rPr lang="ru-RU" dirty="0"/>
              <a:t> у </a:t>
            </a:r>
            <a:r>
              <a:rPr lang="ru-RU" dirty="0" err="1"/>
              <a:t>цілях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: </a:t>
            </a:r>
            <a:r>
              <a:rPr lang="ru-RU" u="sng" dirty="0">
                <a:solidFill>
                  <a:schemeClr val="hlink"/>
                </a:solidFill>
                <a:hlinkClick r:id="rId5"/>
              </a:rPr>
              <a:t>www.polskapomoc.gov.pl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Швейцарія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співробітництво</a:t>
            </a:r>
            <a:r>
              <a:rPr lang="ru-RU" dirty="0"/>
              <a:t> доступна на </a:t>
            </a:r>
            <a:r>
              <a:rPr lang="ru-RU" dirty="0" err="1"/>
              <a:t>сайті</a:t>
            </a:r>
            <a:r>
              <a:rPr lang="ru-RU" dirty="0"/>
              <a:t> </a:t>
            </a:r>
            <a:r>
              <a:rPr lang="ru-RU" u="sng" dirty="0">
                <a:solidFill>
                  <a:schemeClr val="hlink"/>
                </a:solidFill>
                <a:hlinkClick r:id="rId6"/>
              </a:rPr>
              <a:t>http://www.swiss-cooperation.admin.ch/ukraine/</a:t>
            </a:r>
            <a:r>
              <a:rPr lang="ru-RU" dirty="0"/>
              <a:t> та </a:t>
            </a:r>
            <a:r>
              <a:rPr lang="ru-RU" u="sng" dirty="0">
                <a:solidFill>
                  <a:schemeClr val="hlink"/>
                </a:solidFill>
                <a:hlinkClick r:id="rId7"/>
              </a:rPr>
              <a:t>http://www.seco-cooperation.admin.ch/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Швеція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Детальну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отримати</a:t>
            </a:r>
            <a:r>
              <a:rPr lang="ru-RU" dirty="0"/>
              <a:t> за </a:t>
            </a:r>
            <a:r>
              <a:rPr lang="ru-RU" dirty="0" err="1"/>
              <a:t>адресою</a:t>
            </a:r>
            <a:r>
              <a:rPr lang="ru-RU" dirty="0"/>
              <a:t>: </a:t>
            </a:r>
            <a:r>
              <a:rPr lang="ru-RU" u="sng" dirty="0">
                <a:solidFill>
                  <a:schemeClr val="hlink"/>
                </a:solidFill>
                <a:hlinkClick r:id="rId8"/>
              </a:rPr>
              <a:t>https://www.sida.se/English/how-we-work/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Японія</a:t>
            </a:r>
            <a:r>
              <a:rPr lang="ru-RU" b="1" dirty="0"/>
              <a:t>.</a:t>
            </a:r>
            <a:r>
              <a:rPr lang="ru-RU" dirty="0"/>
              <a:t> Для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детальної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звернутися</a:t>
            </a:r>
            <a:r>
              <a:rPr lang="ru-RU" dirty="0"/>
              <a:t> до Посольства </a:t>
            </a:r>
            <a:r>
              <a:rPr lang="ru-RU" dirty="0" err="1"/>
              <a:t>Японії</a:t>
            </a:r>
            <a:r>
              <a:rPr lang="ru-RU" dirty="0"/>
              <a:t> в </a:t>
            </a:r>
            <a:r>
              <a:rPr lang="ru-RU" dirty="0" err="1"/>
              <a:t>Україні</a:t>
            </a:r>
            <a:r>
              <a:rPr lang="ru-RU" dirty="0"/>
              <a:t>: </a:t>
            </a:r>
            <a:r>
              <a:rPr lang="ru-RU" u="sng" dirty="0">
                <a:solidFill>
                  <a:schemeClr val="hlink"/>
                </a:solidFill>
                <a:hlinkClick r:id="rId9"/>
              </a:rPr>
              <a:t>http://www.ua.emb-japan.go.jp/eng/embassy/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12" name="Google Shape;412;p2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13" name="Google Shape;413;p2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19</a:t>
            </a:fld>
            <a:endParaRPr/>
          </a:p>
        </p:txBody>
      </p:sp>
      <p:sp>
        <p:nvSpPr>
          <p:cNvPr id="414" name="Google Shape;414;p21"/>
          <p:cNvSpPr txBox="1">
            <a:spLocks noGrp="1"/>
          </p:cNvSpPr>
          <p:nvPr>
            <p:ph type="title"/>
          </p:nvPr>
        </p:nvSpPr>
        <p:spPr>
          <a:xfrm>
            <a:off x="685800" y="351715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Двостороння співпраця</a:t>
            </a:r>
            <a:endParaRPr/>
          </a:p>
        </p:txBody>
      </p:sp>
      <p:sp>
        <p:nvSpPr>
          <p:cNvPr id="415" name="Google Shape;415;p21"/>
          <p:cNvSpPr txBox="1">
            <a:spLocks noGrp="1"/>
          </p:cNvSpPr>
          <p:nvPr>
            <p:ph type="body" idx="1"/>
          </p:nvPr>
        </p:nvSpPr>
        <p:spPr>
          <a:xfrm>
            <a:off x="685800" y="1131230"/>
            <a:ext cx="8305800" cy="371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30188" marR="0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Данія</a:t>
            </a:r>
            <a:r>
              <a:rPr lang="ru-RU" b="1" dirty="0"/>
              <a:t> </a:t>
            </a:r>
            <a:r>
              <a:rPr lang="ru-RU" dirty="0" err="1"/>
              <a:t>надає</a:t>
            </a:r>
            <a:r>
              <a:rPr lang="ru-RU" dirty="0"/>
              <a:t> </a:t>
            </a:r>
            <a:r>
              <a:rPr lang="ru-RU" dirty="0" err="1"/>
              <a:t>двосторонню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</a:t>
            </a:r>
            <a:r>
              <a:rPr lang="ru-RU" dirty="0" err="1"/>
              <a:t>Україні</a:t>
            </a:r>
            <a:r>
              <a:rPr lang="ru-RU" dirty="0"/>
              <a:t> через Посольство та Агентство DANIDA. </a:t>
            </a:r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програму</a:t>
            </a:r>
            <a:r>
              <a:rPr lang="ru-RU" dirty="0"/>
              <a:t> доступна на </a:t>
            </a:r>
            <a:r>
              <a:rPr lang="ru-RU" u="sng" dirty="0">
                <a:solidFill>
                  <a:schemeClr val="hlink"/>
                </a:solidFill>
                <a:hlinkClick r:id="rId3"/>
              </a:rPr>
              <a:t>www.um.dk/en</a:t>
            </a:r>
            <a:r>
              <a:rPr lang="ru-RU" dirty="0"/>
              <a:t> і/</a:t>
            </a:r>
            <a:r>
              <a:rPr lang="ru-RU" dirty="0" err="1"/>
              <a:t>або</a:t>
            </a:r>
            <a:r>
              <a:rPr lang="ru-RU" dirty="0"/>
              <a:t> </a:t>
            </a:r>
            <a:r>
              <a:rPr lang="ru-RU" u="sng" dirty="0">
                <a:solidFill>
                  <a:schemeClr val="hlink"/>
                </a:solidFill>
                <a:hlinkClick r:id="rId4"/>
              </a:rPr>
              <a:t>www.danida.dk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Естонія</a:t>
            </a:r>
            <a:r>
              <a:rPr lang="ru-RU" b="1" dirty="0"/>
              <a:t>. </a:t>
            </a:r>
            <a:r>
              <a:rPr lang="ru-RU" dirty="0" err="1"/>
              <a:t>Інформацію</a:t>
            </a:r>
            <a:r>
              <a:rPr lang="ru-RU" dirty="0"/>
              <a:t> та </a:t>
            </a:r>
            <a:r>
              <a:rPr lang="ru-RU" dirty="0" err="1"/>
              <a:t>контакти</a:t>
            </a:r>
            <a:r>
              <a:rPr lang="ru-RU" dirty="0"/>
              <a:t> про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знайти</a:t>
            </a:r>
            <a:r>
              <a:rPr lang="ru-RU" dirty="0"/>
              <a:t> на </a:t>
            </a:r>
            <a:r>
              <a:rPr lang="ru-RU" dirty="0" err="1"/>
              <a:t>сторінці</a:t>
            </a:r>
            <a:r>
              <a:rPr lang="ru-RU" dirty="0"/>
              <a:t> </a:t>
            </a:r>
            <a:r>
              <a:rPr lang="ru-RU" u="sng" dirty="0">
                <a:solidFill>
                  <a:schemeClr val="hlink"/>
                </a:solidFill>
                <a:hlinkClick r:id="rId5"/>
              </a:rPr>
              <a:t>http://vm.ee/en/taxonomy/term/55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/>
              <a:t>Канада.</a:t>
            </a:r>
            <a:r>
              <a:rPr lang="ru-RU" dirty="0"/>
              <a:t> У 2014 </a:t>
            </a:r>
            <a:r>
              <a:rPr lang="ru-RU" dirty="0" err="1"/>
              <a:t>році</a:t>
            </a:r>
            <a:r>
              <a:rPr lang="ru-RU" dirty="0"/>
              <a:t> </a:t>
            </a:r>
            <a:r>
              <a:rPr lang="ru-RU" dirty="0" err="1"/>
              <a:t>Україну</a:t>
            </a:r>
            <a:r>
              <a:rPr lang="ru-RU" dirty="0"/>
              <a:t> </a:t>
            </a:r>
            <a:r>
              <a:rPr lang="ru-RU" dirty="0" err="1"/>
              <a:t>була</a:t>
            </a:r>
            <a:r>
              <a:rPr lang="ru-RU" dirty="0"/>
              <a:t> </a:t>
            </a:r>
            <a:r>
              <a:rPr lang="ru-RU" dirty="0" err="1"/>
              <a:t>підтверджено</a:t>
            </a:r>
            <a:r>
              <a:rPr lang="ru-RU" dirty="0"/>
              <a:t> як одну </a:t>
            </a:r>
            <a:r>
              <a:rPr lang="ru-RU" dirty="0" err="1"/>
              <a:t>із</a:t>
            </a:r>
            <a:r>
              <a:rPr lang="ru-RU" dirty="0"/>
              <a:t> 25 </a:t>
            </a:r>
            <a:r>
              <a:rPr lang="ru-RU" dirty="0" err="1"/>
              <a:t>пріоритетних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для </a:t>
            </a:r>
            <a:r>
              <a:rPr lang="ru-RU" dirty="0" err="1"/>
              <a:t>міжнародної</a:t>
            </a:r>
            <a:r>
              <a:rPr lang="ru-RU" dirty="0"/>
              <a:t> </a:t>
            </a:r>
            <a:r>
              <a:rPr lang="ru-RU" dirty="0" err="1"/>
              <a:t>підтримки</a:t>
            </a:r>
            <a:r>
              <a:rPr lang="ru-RU" dirty="0"/>
              <a:t> </a:t>
            </a:r>
            <a:r>
              <a:rPr lang="ru-RU" dirty="0" err="1"/>
              <a:t>канадським</a:t>
            </a:r>
            <a:r>
              <a:rPr lang="ru-RU" dirty="0"/>
              <a:t> урядом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. </a:t>
            </a:r>
            <a:r>
              <a:rPr lang="ru-RU" dirty="0" err="1"/>
              <a:t>Інформація</a:t>
            </a:r>
            <a:r>
              <a:rPr lang="ru-RU" dirty="0"/>
              <a:t> про </a:t>
            </a:r>
            <a:r>
              <a:rPr lang="ru-RU" dirty="0" err="1"/>
              <a:t>Канадське</a:t>
            </a:r>
            <a:r>
              <a:rPr lang="ru-RU" dirty="0"/>
              <a:t> агентство </a:t>
            </a:r>
            <a:r>
              <a:rPr lang="ru-RU" dirty="0" err="1"/>
              <a:t>міжнародного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(CIDA) є на </a:t>
            </a:r>
            <a:r>
              <a:rPr lang="ru-RU" dirty="0" err="1"/>
              <a:t>сторінці</a:t>
            </a:r>
            <a:r>
              <a:rPr lang="ru-RU" dirty="0"/>
              <a:t> </a:t>
            </a:r>
            <a:r>
              <a:rPr lang="ru-RU" u="sng" dirty="0">
                <a:solidFill>
                  <a:schemeClr val="hlink"/>
                </a:solidFill>
                <a:hlinkClick r:id="rId6"/>
              </a:rPr>
              <a:t>http://www.international.gc.ca/development-developpement/countries-pays/ukraine.aspx?lang=eng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b="1" dirty="0" err="1"/>
              <a:t>Нідерланди</a:t>
            </a:r>
            <a:r>
              <a:rPr lang="ru-RU" b="1" dirty="0"/>
              <a:t>.</a:t>
            </a:r>
            <a:r>
              <a:rPr lang="ru-RU" dirty="0"/>
              <a:t> </a:t>
            </a:r>
            <a:r>
              <a:rPr lang="ru-RU" dirty="0" err="1"/>
              <a:t>Повну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наявні</a:t>
            </a:r>
            <a:r>
              <a:rPr lang="ru-RU" dirty="0"/>
              <a:t> та </a:t>
            </a:r>
            <a:r>
              <a:rPr lang="ru-RU" dirty="0" err="1"/>
              <a:t>майбутні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отримати</a:t>
            </a:r>
            <a:r>
              <a:rPr lang="ru-RU" dirty="0"/>
              <a:t> тут: </a:t>
            </a:r>
            <a:r>
              <a:rPr lang="ru-RU" u="sng" dirty="0">
                <a:solidFill>
                  <a:schemeClr val="hlink"/>
                </a:solidFill>
                <a:hlinkClick r:id="rId7"/>
              </a:rPr>
              <a:t>http://www.government.nl/issues/development-cooperation/grant-programmes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256" name="Google Shape;256;p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257" name="Google Shape;257;p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  <p:sp>
        <p:nvSpPr>
          <p:cNvPr id="258" name="Google Shape;258;p2"/>
          <p:cNvSpPr txBox="1">
            <a:spLocks noGrp="1"/>
          </p:cNvSpPr>
          <p:nvPr>
            <p:ph type="title"/>
          </p:nvPr>
        </p:nvSpPr>
        <p:spPr>
          <a:xfrm>
            <a:off x="686104" y="313590"/>
            <a:ext cx="77724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 dirty="0"/>
              <a:t>Для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брати</a:t>
            </a:r>
            <a:r>
              <a:rPr lang="ru-RU" dirty="0"/>
              <a:t> участь в </a:t>
            </a:r>
            <a:r>
              <a:rPr lang="ru-RU" dirty="0" err="1"/>
              <a:t>міжнародних</a:t>
            </a:r>
            <a:r>
              <a:rPr lang="ru-RU" dirty="0"/>
              <a:t>/</a:t>
            </a:r>
            <a:r>
              <a:rPr lang="ru-RU" dirty="0" err="1"/>
              <a:t>національних</a:t>
            </a:r>
            <a:r>
              <a:rPr lang="ru-RU" dirty="0"/>
              <a:t> </a:t>
            </a:r>
            <a:r>
              <a:rPr lang="ru-RU" dirty="0" err="1"/>
              <a:t>програмах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грантах?</a:t>
            </a:r>
            <a:endParaRPr dirty="0"/>
          </a:p>
        </p:txBody>
      </p:sp>
      <p:sp>
        <p:nvSpPr>
          <p:cNvPr id="259" name="Google Shape;259;p2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lvl="0" indent="-230188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Створення</a:t>
            </a:r>
            <a:r>
              <a:rPr lang="ru-RU" dirty="0"/>
              <a:t> умов для </a:t>
            </a:r>
            <a:r>
              <a:rPr lang="ru-RU" dirty="0" err="1"/>
              <a:t>розвитку</a:t>
            </a:r>
            <a:r>
              <a:rPr lang="ru-RU" dirty="0"/>
              <a:t> (</a:t>
            </a:r>
            <a:r>
              <a:rPr lang="ru-RU" dirty="0" err="1"/>
              <a:t>економічний</a:t>
            </a:r>
            <a:r>
              <a:rPr lang="ru-RU" dirty="0"/>
              <a:t>, </a:t>
            </a:r>
            <a:r>
              <a:rPr lang="ru-RU" dirty="0" err="1"/>
              <a:t>соціальний</a:t>
            </a:r>
            <a:r>
              <a:rPr lang="ru-RU" dirty="0"/>
              <a:t>, </a:t>
            </a:r>
            <a:r>
              <a:rPr lang="ru-RU" dirty="0" err="1"/>
              <a:t>людський</a:t>
            </a:r>
            <a:r>
              <a:rPr lang="ru-RU" dirty="0"/>
              <a:t>)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Отримати</a:t>
            </a:r>
            <a:r>
              <a:rPr lang="ru-RU" dirty="0"/>
              <a:t> </a:t>
            </a:r>
            <a:r>
              <a:rPr lang="ru-RU" dirty="0" err="1"/>
              <a:t>досвід</a:t>
            </a:r>
            <a:r>
              <a:rPr lang="ru-RU" dirty="0"/>
              <a:t> та </a:t>
            </a:r>
            <a:r>
              <a:rPr lang="ru-RU" dirty="0" err="1"/>
              <a:t>поділитись</a:t>
            </a:r>
            <a:r>
              <a:rPr lang="ru-RU" dirty="0"/>
              <a:t> </a:t>
            </a:r>
            <a:r>
              <a:rPr lang="ru-RU" dirty="0" err="1"/>
              <a:t>напрацюванням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Комфортні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розвитку</a:t>
            </a:r>
            <a:r>
              <a:rPr lang="ru-RU" dirty="0"/>
              <a:t> </a:t>
            </a:r>
            <a:r>
              <a:rPr lang="ru-RU" dirty="0" err="1"/>
              <a:t>громади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Заощаджувати</a:t>
            </a:r>
            <a:r>
              <a:rPr lang="ru-RU" dirty="0"/>
              <a:t> </a:t>
            </a:r>
            <a:r>
              <a:rPr lang="ru-RU" dirty="0" err="1"/>
              <a:t>кошти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Економити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Скорочувати</a:t>
            </a:r>
            <a:r>
              <a:rPr lang="ru-RU" dirty="0"/>
              <a:t> </a:t>
            </a:r>
            <a:r>
              <a:rPr lang="ru-RU" dirty="0" err="1"/>
              <a:t>викиди</a:t>
            </a:r>
            <a:r>
              <a:rPr lang="ru-RU" dirty="0"/>
              <a:t> СО2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ru-RU" dirty="0" err="1"/>
              <a:t>Запобігати</a:t>
            </a:r>
            <a:r>
              <a:rPr lang="ru-RU" dirty="0"/>
              <a:t> </a:t>
            </a:r>
            <a:r>
              <a:rPr lang="ru-RU" dirty="0" err="1"/>
              <a:t>змінам</a:t>
            </a:r>
            <a:r>
              <a:rPr lang="ru-RU" dirty="0"/>
              <a:t> </a:t>
            </a:r>
            <a:r>
              <a:rPr lang="ru-RU" dirty="0" err="1"/>
              <a:t>клімату</a:t>
            </a:r>
            <a:endParaRPr dirty="0"/>
          </a:p>
          <a:p>
            <a:pPr marL="230188" marR="0" lvl="0" indent="-12858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21" name="Google Shape;421;p2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22" name="Google Shape;422;p2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20</a:t>
            </a:fld>
            <a:endParaRPr/>
          </a:p>
        </p:txBody>
      </p:sp>
      <p:sp>
        <p:nvSpPr>
          <p:cNvPr id="423" name="Google Shape;423;p22"/>
          <p:cNvSpPr txBox="1">
            <a:spLocks noGrp="1"/>
          </p:cNvSpPr>
          <p:nvPr>
            <p:ph type="title"/>
          </p:nvPr>
        </p:nvSpPr>
        <p:spPr>
          <a:xfrm>
            <a:off x="685800" y="340136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Gill Sans"/>
              <a:buNone/>
            </a:pPr>
            <a:r>
              <a:rPr lang="ru-RU" b="1">
                <a:solidFill>
                  <a:srgbClr val="0070C0"/>
                </a:solidFill>
              </a:rPr>
              <a:t>Horizon Europe, 2021-2027</a:t>
            </a:r>
            <a:endParaRPr/>
          </a:p>
        </p:txBody>
      </p:sp>
      <p:sp>
        <p:nvSpPr>
          <p:cNvPr id="424" name="Google Shape;424;p22"/>
          <p:cNvSpPr txBox="1">
            <a:spLocks noGrp="1"/>
          </p:cNvSpPr>
          <p:nvPr>
            <p:ph type="body" idx="1"/>
          </p:nvPr>
        </p:nvSpPr>
        <p:spPr>
          <a:xfrm>
            <a:off x="685800" y="1229710"/>
            <a:ext cx="7772400" cy="3614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Char char="✔"/>
            </a:pPr>
            <a:r>
              <a:rPr lang="ru-RU" sz="1260" dirty="0" err="1"/>
              <a:t>Офіційний</a:t>
            </a:r>
            <a:r>
              <a:rPr lang="ru-RU" sz="1260" dirty="0"/>
              <a:t> запуск </a:t>
            </a:r>
            <a:r>
              <a:rPr lang="ru-RU" sz="1260" dirty="0" err="1"/>
              <a:t>програми</a:t>
            </a:r>
            <a:r>
              <a:rPr lang="ru-RU" sz="1260" dirty="0"/>
              <a:t> – 1 </a:t>
            </a:r>
            <a:r>
              <a:rPr lang="ru-RU" sz="1260" dirty="0" err="1"/>
              <a:t>січня</a:t>
            </a:r>
            <a:r>
              <a:rPr lang="ru-RU" sz="1260" dirty="0"/>
              <a:t> 2021 р. </a:t>
            </a:r>
            <a:endParaRPr sz="1260" dirty="0"/>
          </a:p>
          <a:p>
            <a:pPr marL="285750" lvl="0" indent="-2857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Char char="✔"/>
            </a:pPr>
            <a:r>
              <a:rPr lang="ru-RU" sz="1260" dirty="0" err="1"/>
              <a:t>Період</a:t>
            </a:r>
            <a:r>
              <a:rPr lang="ru-RU" sz="1260" dirty="0"/>
              <a:t> </a:t>
            </a:r>
            <a:r>
              <a:rPr lang="ru-RU" sz="1260" dirty="0" err="1"/>
              <a:t>реалізації</a:t>
            </a:r>
            <a:r>
              <a:rPr lang="ru-RU" sz="1260" dirty="0"/>
              <a:t> </a:t>
            </a:r>
            <a:r>
              <a:rPr lang="ru-RU" sz="1260" dirty="0" err="1"/>
              <a:t>програми</a:t>
            </a:r>
            <a:r>
              <a:rPr lang="ru-RU" sz="1260" dirty="0"/>
              <a:t> – 2021 -2027 </a:t>
            </a:r>
            <a:r>
              <a:rPr lang="ru-RU" sz="1260" dirty="0" err="1"/>
              <a:t>рр</a:t>
            </a:r>
            <a:r>
              <a:rPr lang="ru-RU" sz="1260" dirty="0"/>
              <a:t>.</a:t>
            </a:r>
            <a:endParaRPr dirty="0"/>
          </a:p>
          <a:p>
            <a:pPr marL="285750" lvl="0" indent="-2857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Char char="✔"/>
            </a:pPr>
            <a:r>
              <a:rPr lang="ru-RU" sz="1260" dirty="0"/>
              <a:t>Бюджет - </a:t>
            </a:r>
            <a:r>
              <a:rPr lang="ru-RU" sz="1260" b="1" dirty="0"/>
              <a:t>80 млрд </a:t>
            </a:r>
            <a:r>
              <a:rPr lang="ru-RU" sz="1260" b="1" dirty="0" err="1"/>
              <a:t>євро</a:t>
            </a:r>
            <a:r>
              <a:rPr lang="ru-RU" sz="1260" dirty="0"/>
              <a:t> на </a:t>
            </a:r>
            <a:r>
              <a:rPr lang="ru-RU" sz="1260" dirty="0" err="1"/>
              <a:t>проведення</a:t>
            </a:r>
            <a:r>
              <a:rPr lang="ru-RU" sz="1260" dirty="0"/>
              <a:t> </a:t>
            </a:r>
            <a:r>
              <a:rPr lang="ru-RU" sz="1260" dirty="0" err="1"/>
              <a:t>досліджень</a:t>
            </a:r>
            <a:r>
              <a:rPr lang="ru-RU" sz="1260" dirty="0"/>
              <a:t> і </a:t>
            </a:r>
            <a:r>
              <a:rPr lang="ru-RU" sz="1260" b="1" dirty="0"/>
              <a:t>20 млрд </a:t>
            </a:r>
            <a:r>
              <a:rPr lang="ru-RU" sz="1260" b="1" dirty="0" err="1"/>
              <a:t>євро</a:t>
            </a:r>
            <a:r>
              <a:rPr lang="ru-RU" sz="1260" dirty="0"/>
              <a:t> на </a:t>
            </a:r>
            <a:r>
              <a:rPr lang="ru-RU" sz="1260" dirty="0" err="1"/>
              <a:t>освітні</a:t>
            </a:r>
            <a:r>
              <a:rPr lang="ru-RU" sz="1260" dirty="0"/>
              <a:t> </a:t>
            </a:r>
            <a:r>
              <a:rPr lang="ru-RU" sz="1260" dirty="0" err="1"/>
              <a:t>проекти</a:t>
            </a:r>
            <a:endParaRPr dirty="0"/>
          </a:p>
          <a:p>
            <a:pPr marL="230188" marR="0" lvl="0" indent="-150178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Arial"/>
              <a:buNone/>
            </a:pPr>
            <a:endParaRPr sz="1260" dirty="0"/>
          </a:p>
          <a:p>
            <a:pPr marL="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260"/>
              <a:buNone/>
            </a:pPr>
            <a:r>
              <a:rPr lang="ru-RU" sz="1260" b="1" dirty="0">
                <a:solidFill>
                  <a:srgbClr val="0070C0"/>
                </a:solidFill>
              </a:rPr>
              <a:t>Напрямки </a:t>
            </a:r>
            <a:r>
              <a:rPr lang="ru-RU" sz="1260" b="1" dirty="0" err="1">
                <a:solidFill>
                  <a:srgbClr val="0070C0"/>
                </a:solidFill>
              </a:rPr>
              <a:t>досліджень</a:t>
            </a:r>
            <a:r>
              <a:rPr lang="ru-RU" sz="1260" b="1" dirty="0">
                <a:solidFill>
                  <a:srgbClr val="0070C0"/>
                </a:solidFill>
              </a:rPr>
              <a:t> як </a:t>
            </a:r>
            <a:r>
              <a:rPr lang="ru-RU" sz="1260" b="1" dirty="0" err="1">
                <a:solidFill>
                  <a:srgbClr val="0070C0"/>
                </a:solidFill>
              </a:rPr>
              <a:t>найбільш</a:t>
            </a:r>
            <a:r>
              <a:rPr lang="ru-RU" sz="1260" b="1" dirty="0">
                <a:solidFill>
                  <a:srgbClr val="0070C0"/>
                </a:solidFill>
              </a:rPr>
              <a:t> </a:t>
            </a:r>
            <a:r>
              <a:rPr lang="ru-RU" sz="1260" b="1" dirty="0" err="1">
                <a:solidFill>
                  <a:srgbClr val="0070C0"/>
                </a:solidFill>
              </a:rPr>
              <a:t>перспективні</a:t>
            </a:r>
            <a:r>
              <a:rPr lang="ru-RU" sz="1260" dirty="0">
                <a:solidFill>
                  <a:srgbClr val="0070C0"/>
                </a:solidFill>
              </a:rPr>
              <a:t>:</a:t>
            </a:r>
            <a:endParaRPr sz="1260" dirty="0">
              <a:solidFill>
                <a:srgbClr val="0070C0"/>
              </a:solidFill>
            </a:endParaRPr>
          </a:p>
          <a:p>
            <a:pPr marL="285750" lvl="0" indent="-2857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Char char="▪"/>
            </a:pPr>
            <a:r>
              <a:rPr lang="ru-RU" sz="1260" dirty="0" err="1"/>
              <a:t>Адаптація</a:t>
            </a:r>
            <a:r>
              <a:rPr lang="ru-RU" sz="1260" dirty="0"/>
              <a:t> до </a:t>
            </a:r>
            <a:r>
              <a:rPr lang="ru-RU" sz="1260" dirty="0" err="1"/>
              <a:t>змін</a:t>
            </a:r>
            <a:r>
              <a:rPr lang="ru-RU" sz="1260" dirty="0"/>
              <a:t> </a:t>
            </a:r>
            <a:r>
              <a:rPr lang="ru-RU" sz="1260" dirty="0" err="1"/>
              <a:t>клімату</a:t>
            </a:r>
            <a:r>
              <a:rPr lang="ru-RU" sz="1260" dirty="0"/>
              <a:t>, </a:t>
            </a:r>
            <a:r>
              <a:rPr lang="ru-RU" sz="1260" dirty="0" err="1"/>
              <a:t>включно</a:t>
            </a:r>
            <a:r>
              <a:rPr lang="ru-RU" sz="1260" dirty="0"/>
              <a:t> з </a:t>
            </a:r>
            <a:r>
              <a:rPr lang="ru-RU" sz="1260" dirty="0" err="1"/>
              <a:t>суспільною</a:t>
            </a:r>
            <a:r>
              <a:rPr lang="ru-RU" sz="1260" dirty="0"/>
              <a:t> </a:t>
            </a:r>
            <a:r>
              <a:rPr lang="ru-RU" sz="1260" dirty="0" err="1"/>
              <a:t>трансформацією</a:t>
            </a:r>
            <a:endParaRPr sz="1260" dirty="0"/>
          </a:p>
          <a:p>
            <a:pPr marL="285750" lvl="0" indent="-2857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Char char="▪"/>
            </a:pPr>
            <a:r>
              <a:rPr lang="ru-RU" sz="1260" dirty="0" err="1"/>
              <a:t>Кліматично-нейтральні</a:t>
            </a:r>
            <a:r>
              <a:rPr lang="ru-RU" sz="1260" dirty="0"/>
              <a:t> </a:t>
            </a:r>
            <a:r>
              <a:rPr lang="ru-RU" sz="1260" dirty="0" err="1"/>
              <a:t>розумні</a:t>
            </a:r>
            <a:r>
              <a:rPr lang="ru-RU" sz="1260" dirty="0"/>
              <a:t> </a:t>
            </a:r>
            <a:r>
              <a:rPr lang="ru-RU" sz="1260" dirty="0" err="1"/>
              <a:t>міста</a:t>
            </a:r>
            <a:endParaRPr sz="1260" dirty="0"/>
          </a:p>
          <a:p>
            <a:pPr marL="285750" lvl="0" indent="-2857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Char char="▪"/>
            </a:pPr>
            <a:r>
              <a:rPr lang="ru-RU" sz="1260" dirty="0" err="1"/>
              <a:t>Розумні</a:t>
            </a:r>
            <a:r>
              <a:rPr lang="ru-RU" sz="1260" dirty="0"/>
              <a:t> </a:t>
            </a:r>
            <a:r>
              <a:rPr lang="ru-RU" sz="1260" dirty="0" err="1"/>
              <a:t>інфраструктурні</a:t>
            </a:r>
            <a:r>
              <a:rPr lang="ru-RU" sz="1260" dirty="0"/>
              <a:t> </a:t>
            </a:r>
            <a:r>
              <a:rPr lang="ru-RU" sz="1260" dirty="0" err="1"/>
              <a:t>мережі</a:t>
            </a:r>
            <a:r>
              <a:rPr lang="ru-RU" sz="1260" dirty="0"/>
              <a:t> </a:t>
            </a:r>
            <a:r>
              <a:rPr lang="ru-RU" sz="1260" dirty="0" err="1"/>
              <a:t>передачі</a:t>
            </a:r>
            <a:r>
              <a:rPr lang="ru-RU" sz="1260" dirty="0"/>
              <a:t> </a:t>
            </a:r>
            <a:r>
              <a:rPr lang="ru-RU" sz="1260" dirty="0" err="1"/>
              <a:t>енергії</a:t>
            </a:r>
            <a:endParaRPr sz="1260" dirty="0"/>
          </a:p>
          <a:p>
            <a:pPr marL="285750" lvl="0" indent="-28575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Char char="▪"/>
            </a:pPr>
            <a:r>
              <a:rPr lang="ru-RU" sz="1260" dirty="0" err="1"/>
              <a:t>Діджиталізація</a:t>
            </a:r>
            <a:r>
              <a:rPr lang="ru-RU" sz="1260" dirty="0"/>
              <a:t> та </a:t>
            </a:r>
            <a:r>
              <a:rPr lang="ru-RU" sz="1260" dirty="0" err="1"/>
              <a:t>цифризація</a:t>
            </a:r>
            <a:r>
              <a:rPr lang="ru-RU" sz="1260" dirty="0"/>
              <a:t>  </a:t>
            </a:r>
            <a:endParaRPr dirty="0"/>
          </a:p>
          <a:p>
            <a:pPr marL="285750" lvl="0" indent="-20574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Noto Sans Symbols"/>
              <a:buNone/>
            </a:pPr>
            <a:endParaRPr sz="1260" dirty="0"/>
          </a:p>
          <a:p>
            <a:pPr marL="230188" marR="0" lvl="0" indent="-230188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Arial"/>
              <a:buChar char="•"/>
            </a:pPr>
            <a:r>
              <a:rPr lang="ru-RU" sz="1260" b="1" dirty="0" err="1">
                <a:highlight>
                  <a:srgbClr val="FFFF00"/>
                </a:highlight>
              </a:rPr>
              <a:t>Брокерські</a:t>
            </a:r>
            <a:r>
              <a:rPr lang="ru-RU" sz="1260" b="1" dirty="0">
                <a:highlight>
                  <a:srgbClr val="FFFF00"/>
                </a:highlight>
              </a:rPr>
              <a:t> заходи</a:t>
            </a:r>
            <a:r>
              <a:rPr lang="ru-RU" sz="1260" dirty="0">
                <a:highlight>
                  <a:srgbClr val="FFFF00"/>
                </a:highlight>
              </a:rPr>
              <a:t> </a:t>
            </a:r>
            <a:r>
              <a:rPr lang="ru-RU" sz="1260" dirty="0"/>
              <a:t>в рамках </a:t>
            </a:r>
            <a:r>
              <a:rPr lang="ru-RU" sz="1260" dirty="0" err="1"/>
              <a:t>Інформаційних</a:t>
            </a:r>
            <a:r>
              <a:rPr lang="ru-RU" sz="1260" dirty="0"/>
              <a:t> </a:t>
            </a:r>
            <a:r>
              <a:rPr lang="ru-RU" sz="1260" dirty="0" err="1"/>
              <a:t>тижнів</a:t>
            </a:r>
            <a:r>
              <a:rPr lang="ru-RU" sz="1260" dirty="0"/>
              <a:t> </a:t>
            </a:r>
            <a:r>
              <a:rPr lang="ru-RU" sz="1260" dirty="0" err="1"/>
              <a:t>Європейської</a:t>
            </a:r>
            <a:r>
              <a:rPr lang="ru-RU" sz="1260" dirty="0"/>
              <a:t> </a:t>
            </a:r>
            <a:r>
              <a:rPr lang="ru-RU" sz="1260" dirty="0" err="1"/>
              <a:t>Комісії</a:t>
            </a:r>
            <a:r>
              <a:rPr lang="ru-RU" sz="1260" dirty="0"/>
              <a:t>. </a:t>
            </a:r>
            <a:endParaRPr dirty="0"/>
          </a:p>
          <a:p>
            <a:pPr marL="230188" marR="0" lvl="0" indent="-230188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260"/>
              <a:buFont typeface="Arial"/>
              <a:buChar char="•"/>
            </a:pPr>
            <a:r>
              <a:rPr lang="ru-RU" sz="1260" b="1" dirty="0"/>
              <a:t>З метою </a:t>
            </a:r>
            <a:r>
              <a:rPr lang="ru-RU" sz="1260" b="1" dirty="0" err="1"/>
              <a:t>моніторингу</a:t>
            </a:r>
            <a:r>
              <a:rPr lang="ru-RU" sz="1260" b="1" dirty="0"/>
              <a:t> </a:t>
            </a:r>
            <a:r>
              <a:rPr lang="ru-RU" sz="1260" b="1" dirty="0" err="1"/>
              <a:t>підтриманих</a:t>
            </a:r>
            <a:r>
              <a:rPr lang="ru-RU" sz="1260" b="1" dirty="0"/>
              <a:t> </a:t>
            </a:r>
            <a:r>
              <a:rPr lang="ru-RU" sz="1260" b="1" dirty="0" err="1"/>
              <a:t>проектів</a:t>
            </a:r>
            <a:r>
              <a:rPr lang="ru-RU" sz="1260" b="1" dirty="0"/>
              <a:t>, </a:t>
            </a:r>
            <a:r>
              <a:rPr lang="ru-RU" sz="1260" b="1" dirty="0" err="1"/>
              <a:t>пошуку</a:t>
            </a:r>
            <a:r>
              <a:rPr lang="ru-RU" sz="1260" b="1" dirty="0"/>
              <a:t> </a:t>
            </a:r>
            <a:r>
              <a:rPr lang="ru-RU" sz="1260" b="1" dirty="0" err="1"/>
              <a:t>партнерів</a:t>
            </a:r>
            <a:r>
              <a:rPr lang="ru-RU" sz="1260" b="1" dirty="0"/>
              <a:t> та </a:t>
            </a:r>
            <a:r>
              <a:rPr lang="ru-RU" sz="1260" b="1" dirty="0" err="1"/>
              <a:t>утворення</a:t>
            </a:r>
            <a:r>
              <a:rPr lang="ru-RU" sz="1260" b="1" dirty="0"/>
              <a:t> </a:t>
            </a:r>
            <a:r>
              <a:rPr lang="ru-RU" sz="1260" b="1" dirty="0" err="1"/>
              <a:t>консорціумів</a:t>
            </a:r>
            <a:r>
              <a:rPr lang="ru-RU" sz="1260" b="1" dirty="0"/>
              <a:t> </a:t>
            </a:r>
            <a:r>
              <a:rPr lang="ru-RU" sz="1260" b="1" dirty="0" err="1"/>
              <a:t>пропонується</a:t>
            </a:r>
            <a:r>
              <a:rPr lang="ru-RU" sz="1260" b="1" dirty="0"/>
              <a:t> регулярно </a:t>
            </a:r>
            <a:r>
              <a:rPr lang="ru-RU" sz="1260" b="1" dirty="0" err="1"/>
              <a:t>відслідковувати</a:t>
            </a:r>
            <a:r>
              <a:rPr lang="ru-RU" sz="1260" b="1" dirty="0"/>
              <a:t> платформу </a:t>
            </a:r>
            <a:r>
              <a:rPr lang="ru-RU" sz="1260" u="sng" dirty="0">
                <a:solidFill>
                  <a:schemeClr val="hlink"/>
                </a:solidFill>
                <a:hlinkClick r:id="rId3"/>
              </a:rPr>
              <a:t>https://cordis.europa.eu/</a:t>
            </a:r>
            <a:r>
              <a:rPr lang="ru-RU" sz="1260" u="sng" dirty="0"/>
              <a:t> та https://ec.europa.eu/info/funding-tenders/opportunities/portal/screen/how-to-participate/partner-search</a:t>
            </a:r>
            <a:endParaRPr sz="126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2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30" name="Google Shape;430;p2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31" name="Google Shape;431;p2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21</a:t>
            </a:fld>
            <a:endParaRPr/>
          </a:p>
        </p:txBody>
      </p:sp>
      <p:sp>
        <p:nvSpPr>
          <p:cNvPr id="432" name="Google Shape;432;p23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Міжнародний Вишеградський Фонд</a:t>
            </a:r>
            <a:endParaRPr/>
          </a:p>
        </p:txBody>
      </p:sp>
      <p:sp>
        <p:nvSpPr>
          <p:cNvPr id="433" name="Google Shape;433;p23"/>
          <p:cNvSpPr txBox="1">
            <a:spLocks noGrp="1"/>
          </p:cNvSpPr>
          <p:nvPr>
            <p:ph type="body" idx="1"/>
          </p:nvPr>
        </p:nvSpPr>
        <p:spPr>
          <a:xfrm>
            <a:off x="685800" y="1758652"/>
            <a:ext cx="7772400" cy="194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marR="0" lvl="0" indent="-2301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Щорічна</a:t>
            </a:r>
            <a:r>
              <a:rPr lang="ru-RU" dirty="0"/>
              <a:t> </a:t>
            </a:r>
            <a:r>
              <a:rPr lang="ru-RU" dirty="0" err="1"/>
              <a:t>програма</a:t>
            </a:r>
            <a:r>
              <a:rPr lang="ru-RU" dirty="0"/>
              <a:t> </a:t>
            </a:r>
            <a:r>
              <a:rPr lang="ru-RU" dirty="0" err="1"/>
              <a:t>конкурсів</a:t>
            </a:r>
            <a:r>
              <a:rPr lang="ru-RU" dirty="0"/>
              <a:t> з дедлайнами – </a:t>
            </a:r>
            <a:r>
              <a:rPr lang="ru-RU" b="1" dirty="0"/>
              <a:t>1 лютого, 1 червня і 1 </a:t>
            </a:r>
            <a:r>
              <a:rPr lang="ru-RU" b="1" dirty="0" err="1"/>
              <a:t>жовтня</a:t>
            </a:r>
            <a:r>
              <a:rPr lang="ru-RU" dirty="0"/>
              <a:t>. 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Україна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подаватися</a:t>
            </a:r>
            <a:r>
              <a:rPr lang="ru-RU" dirty="0"/>
              <a:t> як </a:t>
            </a:r>
            <a:r>
              <a:rPr lang="ru-RU" dirty="0" err="1"/>
              <a:t>лідер</a:t>
            </a:r>
            <a:r>
              <a:rPr lang="ru-RU" dirty="0"/>
              <a:t> проекту на </a:t>
            </a:r>
            <a:r>
              <a:rPr lang="ru-RU" dirty="0" err="1"/>
              <a:t>гранти</a:t>
            </a:r>
            <a:r>
              <a:rPr lang="ru-RU" dirty="0"/>
              <a:t> типу </a:t>
            </a:r>
            <a:r>
              <a:rPr lang="ru-RU" b="1" dirty="0" err="1"/>
              <a:t>Visegrad</a:t>
            </a:r>
            <a:r>
              <a:rPr lang="ru-RU" b="1" dirty="0"/>
              <a:t>+</a:t>
            </a:r>
            <a:r>
              <a:rPr lang="ru-RU" dirty="0"/>
              <a:t> 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Перспективним</a:t>
            </a:r>
            <a:r>
              <a:rPr lang="ru-RU" dirty="0"/>
              <a:t> для </a:t>
            </a:r>
            <a:r>
              <a:rPr lang="ru-RU" dirty="0" err="1"/>
              <a:t>українських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 в рамках гранту </a:t>
            </a:r>
            <a:r>
              <a:rPr lang="ru-RU" b="1" dirty="0" err="1"/>
              <a:t>Visegrad</a:t>
            </a:r>
            <a:r>
              <a:rPr lang="ru-RU" b="1" dirty="0"/>
              <a:t>+</a:t>
            </a:r>
            <a:r>
              <a:rPr lang="ru-RU" dirty="0"/>
              <a:t>  є  </a:t>
            </a:r>
            <a:r>
              <a:rPr lang="ru-RU" dirty="0" err="1"/>
              <a:t>напрямок</a:t>
            </a:r>
            <a:r>
              <a:rPr lang="ru-RU" dirty="0"/>
              <a:t> «</a:t>
            </a:r>
            <a:r>
              <a:rPr lang="ru-RU" dirty="0" err="1"/>
              <a:t>Innovation</a:t>
            </a:r>
            <a:r>
              <a:rPr lang="ru-RU" dirty="0"/>
              <a:t>, R&amp;D, </a:t>
            </a:r>
            <a:r>
              <a:rPr lang="ru-RU" dirty="0" err="1"/>
              <a:t>Entrepreneurship</a:t>
            </a:r>
            <a:r>
              <a:rPr lang="ru-RU" dirty="0"/>
              <a:t>». </a:t>
            </a:r>
            <a:endParaRPr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</a:pPr>
            <a:r>
              <a:rPr lang="ru-RU" dirty="0" err="1"/>
              <a:t>Термін</a:t>
            </a:r>
            <a:r>
              <a:rPr lang="ru-RU" dirty="0"/>
              <a:t>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проектів</a:t>
            </a:r>
            <a:r>
              <a:rPr lang="ru-RU" dirty="0"/>
              <a:t> – </a:t>
            </a:r>
            <a:r>
              <a:rPr lang="ru-RU" b="1" dirty="0"/>
              <a:t>18 </a:t>
            </a:r>
            <a:r>
              <a:rPr lang="ru-RU" b="1" dirty="0" err="1"/>
              <a:t>місяців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39" name="Google Shape;439;p2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40" name="Google Shape;440;p2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22</a:t>
            </a:fld>
            <a:endParaRPr/>
          </a:p>
        </p:txBody>
      </p:sp>
      <p:sp>
        <p:nvSpPr>
          <p:cNvPr id="441" name="Google Shape;441;p24"/>
          <p:cNvSpPr txBox="1">
            <a:spLocks noGrp="1"/>
          </p:cNvSpPr>
          <p:nvPr>
            <p:ph type="title"/>
          </p:nvPr>
        </p:nvSpPr>
        <p:spPr>
          <a:xfrm>
            <a:off x="685800" y="430864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Міжнародний Вишеградський Фонд</a:t>
            </a:r>
            <a:endParaRPr/>
          </a:p>
        </p:txBody>
      </p:sp>
      <p:sp>
        <p:nvSpPr>
          <p:cNvPr id="442" name="Google Shape;442;p24"/>
          <p:cNvSpPr txBox="1">
            <a:spLocks noGrp="1"/>
          </p:cNvSpPr>
          <p:nvPr>
            <p:ph type="body" idx="1"/>
          </p:nvPr>
        </p:nvSpPr>
        <p:spPr>
          <a:xfrm>
            <a:off x="685800" y="1076270"/>
            <a:ext cx="8305800" cy="3506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400"/>
              <a:buNone/>
            </a:pPr>
            <a:r>
              <a:rPr lang="ru-RU" sz="1400" b="1" dirty="0" err="1"/>
              <a:t>Покриває</a:t>
            </a:r>
            <a:r>
              <a:rPr lang="ru-RU" sz="1400" b="1" dirty="0"/>
              <a:t> </a:t>
            </a:r>
            <a:r>
              <a:rPr lang="ru-RU" sz="1400" b="1" dirty="0" err="1"/>
              <a:t>наступні</a:t>
            </a:r>
            <a:r>
              <a:rPr lang="ru-RU" sz="1400" b="1" dirty="0"/>
              <a:t> тематики</a:t>
            </a:r>
            <a:r>
              <a:rPr lang="ru-RU" sz="1400" dirty="0"/>
              <a:t>:</a:t>
            </a:r>
            <a:endParaRPr sz="1400" dirty="0"/>
          </a:p>
          <a:p>
            <a:pPr marL="285750" lvl="0" indent="-2857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Розширення</a:t>
            </a:r>
            <a:r>
              <a:rPr lang="ru-RU" sz="1400" dirty="0"/>
              <a:t> B2B </a:t>
            </a:r>
            <a:r>
              <a:rPr lang="ru-RU" sz="1400" dirty="0" err="1"/>
              <a:t>нетворкінгу</a:t>
            </a:r>
            <a:r>
              <a:rPr lang="ru-RU" sz="1400" dirty="0"/>
              <a:t> з акцентом на </a:t>
            </a:r>
            <a:r>
              <a:rPr lang="ru-RU" sz="1400" dirty="0" err="1"/>
              <a:t>взаємодію</a:t>
            </a:r>
            <a:r>
              <a:rPr lang="ru-RU" sz="1400" dirty="0"/>
              <a:t> малого і </a:t>
            </a:r>
            <a:r>
              <a:rPr lang="ru-RU" sz="1400" dirty="0" err="1"/>
              <a:t>середнього</a:t>
            </a:r>
            <a:r>
              <a:rPr lang="ru-RU" sz="1400" dirty="0"/>
              <a:t> </a:t>
            </a:r>
            <a:r>
              <a:rPr lang="ru-RU" sz="1400" dirty="0" err="1"/>
              <a:t>бізнесу</a:t>
            </a:r>
            <a:r>
              <a:rPr lang="ru-RU" sz="1400" dirty="0"/>
              <a:t>, а </a:t>
            </a:r>
            <a:r>
              <a:rPr lang="ru-RU" sz="1400" dirty="0" err="1"/>
              <a:t>також</a:t>
            </a:r>
            <a:r>
              <a:rPr lang="ru-RU" sz="1400" dirty="0"/>
              <a:t> </a:t>
            </a:r>
            <a:r>
              <a:rPr lang="ru-RU" sz="1400" dirty="0" err="1"/>
              <a:t>стартапів</a:t>
            </a:r>
            <a:endParaRPr sz="1400" dirty="0"/>
          </a:p>
          <a:p>
            <a:pPr marL="285750" lvl="0" indent="-2857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b="1" dirty="0" err="1">
                <a:solidFill>
                  <a:srgbClr val="0070C0"/>
                </a:solidFill>
              </a:rPr>
              <a:t>Покращення</a:t>
            </a: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err="1">
                <a:solidFill>
                  <a:srgbClr val="0070C0"/>
                </a:solidFill>
              </a:rPr>
              <a:t>екосистеми</a:t>
            </a:r>
            <a:r>
              <a:rPr lang="ru-RU" sz="1400" b="1" dirty="0">
                <a:solidFill>
                  <a:srgbClr val="0070C0"/>
                </a:solidFill>
              </a:rPr>
              <a:t> для </a:t>
            </a:r>
            <a:r>
              <a:rPr lang="ru-RU" sz="1400" b="1" dirty="0" err="1">
                <a:solidFill>
                  <a:srgbClr val="0070C0"/>
                </a:solidFill>
              </a:rPr>
              <a:t>розвитку</a:t>
            </a: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err="1">
                <a:solidFill>
                  <a:srgbClr val="0070C0"/>
                </a:solidFill>
              </a:rPr>
              <a:t>бізнесу</a:t>
            </a:r>
            <a:r>
              <a:rPr lang="ru-RU" sz="1400" b="1" dirty="0">
                <a:solidFill>
                  <a:srgbClr val="0070C0"/>
                </a:solidFill>
              </a:rPr>
              <a:t> і </a:t>
            </a:r>
            <a:r>
              <a:rPr lang="ru-RU" sz="1400" b="1" dirty="0" err="1">
                <a:solidFill>
                  <a:srgbClr val="0070C0"/>
                </a:solidFill>
              </a:rPr>
              <a:t>соціальних</a:t>
            </a: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err="1">
                <a:solidFill>
                  <a:srgbClr val="0070C0"/>
                </a:solidFill>
              </a:rPr>
              <a:t>проектів</a:t>
            </a:r>
            <a:r>
              <a:rPr lang="ru-RU" sz="1400" b="1" dirty="0">
                <a:solidFill>
                  <a:srgbClr val="0070C0"/>
                </a:solidFill>
              </a:rPr>
              <a:t> у </a:t>
            </a:r>
            <a:r>
              <a:rPr lang="ru-RU" sz="1400" b="1" dirty="0" err="1">
                <a:solidFill>
                  <a:srgbClr val="0070C0"/>
                </a:solidFill>
              </a:rPr>
              <a:t>регіоні</a:t>
            </a:r>
            <a:endParaRPr sz="1400" b="1" dirty="0">
              <a:solidFill>
                <a:srgbClr val="0070C0"/>
              </a:solidFill>
            </a:endParaRPr>
          </a:p>
          <a:p>
            <a:pPr marL="285750" lvl="0" indent="-2857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b="1" dirty="0" err="1">
                <a:solidFill>
                  <a:srgbClr val="0070C0"/>
                </a:solidFill>
              </a:rPr>
              <a:t>Розвиток</a:t>
            </a: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err="1">
                <a:solidFill>
                  <a:srgbClr val="0070C0"/>
                </a:solidFill>
              </a:rPr>
              <a:t>регіональних</a:t>
            </a:r>
            <a:r>
              <a:rPr lang="ru-RU" sz="1400" b="1" dirty="0">
                <a:solidFill>
                  <a:srgbClr val="0070C0"/>
                </a:solidFill>
              </a:rPr>
              <a:t> мереж/</a:t>
            </a:r>
            <a:r>
              <a:rPr lang="ru-RU" sz="1400" b="1" dirty="0" err="1">
                <a:solidFill>
                  <a:srgbClr val="0070C0"/>
                </a:solidFill>
              </a:rPr>
              <a:t>бізнес-кластерів</a:t>
            </a:r>
            <a:r>
              <a:rPr lang="ru-RU" sz="1400" dirty="0"/>
              <a:t>, </a:t>
            </a:r>
            <a:r>
              <a:rPr lang="ru-RU" sz="1400" dirty="0" err="1"/>
              <a:t>академічної</a:t>
            </a:r>
            <a:r>
              <a:rPr lang="ru-RU" sz="1400" dirty="0"/>
              <a:t> та </a:t>
            </a:r>
            <a:r>
              <a:rPr lang="ru-RU" sz="1400" dirty="0" err="1"/>
              <a:t>наукової</a:t>
            </a:r>
            <a:r>
              <a:rPr lang="ru-RU" sz="1400" dirty="0"/>
              <a:t> </a:t>
            </a:r>
            <a:r>
              <a:rPr lang="ru-RU" sz="1400" dirty="0" err="1"/>
              <a:t>співпраці</a:t>
            </a:r>
            <a:r>
              <a:rPr lang="ru-RU" sz="1400" dirty="0"/>
              <a:t> в </a:t>
            </a:r>
            <a:r>
              <a:rPr lang="ru-RU" sz="1400" dirty="0" err="1"/>
              <a:t>регіоні</a:t>
            </a:r>
            <a:endParaRPr sz="1400" dirty="0"/>
          </a:p>
          <a:p>
            <a:pPr marL="285750" lvl="0" indent="-2857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Посилення</a:t>
            </a:r>
            <a:r>
              <a:rPr lang="ru-RU" sz="1400" dirty="0"/>
              <a:t> </a:t>
            </a:r>
            <a:r>
              <a:rPr lang="ru-RU" sz="1400" dirty="0" err="1"/>
              <a:t>популяризації</a:t>
            </a:r>
            <a:r>
              <a:rPr lang="ru-RU" sz="1400" dirty="0"/>
              <a:t> науки в </a:t>
            </a:r>
            <a:r>
              <a:rPr lang="ru-RU" sz="1400" dirty="0" err="1"/>
              <a:t>регіоні</a:t>
            </a:r>
            <a:r>
              <a:rPr lang="ru-RU" sz="1400" dirty="0"/>
              <a:t>  з акцентом на молодь</a:t>
            </a:r>
            <a:endParaRPr sz="1400" dirty="0"/>
          </a:p>
          <a:p>
            <a:pPr marL="285750" lvl="0" indent="-28575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Політико-економічна</a:t>
            </a:r>
            <a:r>
              <a:rPr lang="ru-RU" sz="1400" dirty="0"/>
              <a:t> і </a:t>
            </a:r>
            <a:r>
              <a:rPr lang="ru-RU" sz="1400" dirty="0" err="1"/>
              <a:t>соціальна</a:t>
            </a:r>
            <a:r>
              <a:rPr lang="ru-RU" sz="1400" dirty="0"/>
              <a:t> </a:t>
            </a:r>
            <a:r>
              <a:rPr lang="ru-RU" sz="1400" dirty="0" err="1"/>
              <a:t>співпраця</a:t>
            </a:r>
            <a:r>
              <a:rPr lang="ru-RU" sz="1400" dirty="0"/>
              <a:t> </a:t>
            </a:r>
            <a:r>
              <a:rPr lang="ru-RU" sz="1400" dirty="0" err="1"/>
              <a:t>між</a:t>
            </a:r>
            <a:r>
              <a:rPr lang="ru-RU" sz="1400" dirty="0"/>
              <a:t> </a:t>
            </a:r>
            <a:r>
              <a:rPr lang="ru-RU" sz="1400" dirty="0" err="1"/>
              <a:t>прикордонними</a:t>
            </a:r>
            <a:r>
              <a:rPr lang="ru-RU" sz="1400" dirty="0"/>
              <a:t> </a:t>
            </a:r>
            <a:r>
              <a:rPr lang="ru-RU" sz="1400" dirty="0" err="1"/>
              <a:t>регіонами</a:t>
            </a:r>
            <a:endParaRPr sz="1400"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•"/>
            </a:pPr>
            <a:r>
              <a:rPr lang="ru-RU" sz="1400" dirty="0" err="1"/>
              <a:t>Обов’язкова</a:t>
            </a:r>
            <a:r>
              <a:rPr lang="ru-RU" sz="1400" dirty="0"/>
              <a:t> </a:t>
            </a:r>
            <a:r>
              <a:rPr lang="ru-RU" sz="1400" dirty="0" err="1"/>
              <a:t>умова</a:t>
            </a:r>
            <a:r>
              <a:rPr lang="ru-RU" sz="1400" dirty="0"/>
              <a:t> </a:t>
            </a:r>
            <a:r>
              <a:rPr lang="ru-RU" sz="1400" dirty="0" err="1"/>
              <a:t>створення</a:t>
            </a:r>
            <a:r>
              <a:rPr lang="ru-RU" sz="1400" dirty="0"/>
              <a:t> концерну з </a:t>
            </a:r>
            <a:r>
              <a:rPr lang="ru-RU" sz="1400" dirty="0" err="1"/>
              <a:t>чотирма</a:t>
            </a:r>
            <a:r>
              <a:rPr lang="ru-RU" sz="1400" dirty="0"/>
              <a:t> </a:t>
            </a:r>
            <a:r>
              <a:rPr lang="ru-RU" sz="1400" dirty="0" err="1"/>
              <a:t>Вишеградськими</a:t>
            </a:r>
            <a:r>
              <a:rPr lang="ru-RU" sz="1400" dirty="0"/>
              <a:t> </a:t>
            </a:r>
            <a:r>
              <a:rPr lang="ru-RU" sz="1400" dirty="0" err="1"/>
              <a:t>країнами</a:t>
            </a:r>
            <a:r>
              <a:rPr lang="ru-RU" sz="1400" dirty="0"/>
              <a:t> (</a:t>
            </a:r>
            <a:r>
              <a:rPr lang="ru-RU" sz="1400" dirty="0" err="1"/>
              <a:t>Польща</a:t>
            </a:r>
            <a:r>
              <a:rPr lang="ru-RU" sz="1400" dirty="0"/>
              <a:t>, </a:t>
            </a:r>
            <a:r>
              <a:rPr lang="ru-RU" sz="1400" dirty="0" err="1"/>
              <a:t>Угорщина</a:t>
            </a:r>
            <a:r>
              <a:rPr lang="ru-RU" sz="1400" dirty="0"/>
              <a:t>, </a:t>
            </a:r>
            <a:r>
              <a:rPr lang="ru-RU" sz="1400" dirty="0" err="1"/>
              <a:t>Чехія</a:t>
            </a:r>
            <a:r>
              <a:rPr lang="ru-RU" sz="1400" dirty="0"/>
              <a:t> та </a:t>
            </a:r>
            <a:r>
              <a:rPr lang="ru-RU" sz="1400" dirty="0" err="1"/>
              <a:t>Словаччина</a:t>
            </a:r>
            <a:r>
              <a:rPr lang="ru-RU" sz="1400" dirty="0"/>
              <a:t>). </a:t>
            </a:r>
            <a:r>
              <a:rPr lang="ru-RU" sz="1400" dirty="0" err="1"/>
              <a:t>Також</a:t>
            </a:r>
            <a:r>
              <a:rPr lang="ru-RU" sz="1400" dirty="0"/>
              <a:t> партнерами проекту </a:t>
            </a:r>
            <a:r>
              <a:rPr lang="ru-RU" sz="1400" dirty="0" err="1"/>
              <a:t>можуть</a:t>
            </a:r>
            <a:r>
              <a:rPr lang="ru-RU" sz="1400" dirty="0"/>
              <a:t> бути </a:t>
            </a:r>
            <a:r>
              <a:rPr lang="ru-RU" sz="1400" dirty="0" err="1"/>
              <a:t>країни</a:t>
            </a:r>
            <a:r>
              <a:rPr lang="ru-RU" sz="1400" dirty="0"/>
              <a:t> </a:t>
            </a:r>
            <a:r>
              <a:rPr lang="ru-RU" sz="1400" dirty="0" err="1"/>
              <a:t>Східного</a:t>
            </a:r>
            <a:r>
              <a:rPr lang="ru-RU" sz="1400" dirty="0"/>
              <a:t> партнерства </a:t>
            </a:r>
            <a:endParaRPr dirty="0"/>
          </a:p>
          <a:p>
            <a:pPr marL="230188" marR="0" lvl="0" indent="-1412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None/>
            </a:pPr>
            <a:endParaRPr sz="1400"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•"/>
            </a:pPr>
            <a:r>
              <a:rPr lang="ru-RU" sz="1400" dirty="0" err="1"/>
              <a:t>Мінімальна</a:t>
            </a:r>
            <a:r>
              <a:rPr lang="ru-RU" sz="1400" dirty="0"/>
              <a:t> сума </a:t>
            </a:r>
            <a:r>
              <a:rPr lang="ru-RU" sz="1400" dirty="0" err="1"/>
              <a:t>фінансування</a:t>
            </a:r>
            <a:r>
              <a:rPr lang="ru-RU" sz="1400" dirty="0"/>
              <a:t> </a:t>
            </a:r>
            <a:r>
              <a:rPr lang="ru-RU" sz="1400" dirty="0" err="1"/>
              <a:t>від</a:t>
            </a:r>
            <a:r>
              <a:rPr lang="ru-RU" sz="1400" dirty="0"/>
              <a:t> </a:t>
            </a:r>
            <a:r>
              <a:rPr lang="ru-RU" sz="1400" b="1" dirty="0"/>
              <a:t>10 тис </a:t>
            </a:r>
            <a:r>
              <a:rPr lang="ru-RU" sz="1400" b="1" dirty="0" err="1"/>
              <a:t>євро</a:t>
            </a:r>
            <a:endParaRPr sz="1400" dirty="0"/>
          </a:p>
          <a:p>
            <a:pPr marL="230188" marR="0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•"/>
            </a:pPr>
            <a:r>
              <a:rPr lang="ru-RU" sz="1400" dirty="0" err="1"/>
              <a:t>Середня</a:t>
            </a:r>
            <a:r>
              <a:rPr lang="ru-RU" sz="1400" dirty="0"/>
              <a:t> сума </a:t>
            </a:r>
            <a:r>
              <a:rPr lang="ru-RU" sz="1400" dirty="0" err="1"/>
              <a:t>грантової</a:t>
            </a:r>
            <a:r>
              <a:rPr lang="ru-RU" sz="1400" dirty="0"/>
              <a:t>  </a:t>
            </a:r>
            <a:r>
              <a:rPr lang="ru-RU" sz="1400" dirty="0" err="1"/>
              <a:t>підтримки</a:t>
            </a:r>
            <a:r>
              <a:rPr lang="ru-RU" sz="1400" dirty="0"/>
              <a:t> – </a:t>
            </a:r>
            <a:r>
              <a:rPr lang="ru-RU" sz="1400" b="1" dirty="0"/>
              <a:t>35 тис </a:t>
            </a:r>
            <a:r>
              <a:rPr lang="ru-RU" sz="1400" b="1" dirty="0" err="1"/>
              <a:t>євро</a:t>
            </a:r>
            <a:r>
              <a:rPr lang="ru-RU" sz="1400" dirty="0"/>
              <a:t>, максимальна – </a:t>
            </a:r>
            <a:r>
              <a:rPr lang="ru-RU" sz="1400" b="1" dirty="0"/>
              <a:t>74 тис </a:t>
            </a:r>
            <a:r>
              <a:rPr lang="ru-RU" sz="1400" b="1" dirty="0" err="1"/>
              <a:t>євро</a:t>
            </a: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2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49" name="Google Shape;449;p2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50" name="Google Shape;450;p2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23</a:t>
            </a:fld>
            <a:endParaRPr/>
          </a:p>
        </p:txBody>
      </p:sp>
      <p:sp>
        <p:nvSpPr>
          <p:cNvPr id="451" name="Google Shape;451;p25"/>
          <p:cNvSpPr txBox="1">
            <a:spLocks noGrp="1"/>
          </p:cNvSpPr>
          <p:nvPr>
            <p:ph type="title"/>
          </p:nvPr>
        </p:nvSpPr>
        <p:spPr>
          <a:xfrm>
            <a:off x="685800" y="669565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 dirty="0"/>
              <a:t>Де </a:t>
            </a:r>
            <a:r>
              <a:rPr lang="ru-RU" dirty="0" err="1"/>
              <a:t>шукати</a:t>
            </a:r>
            <a:r>
              <a:rPr lang="ru-RU" dirty="0"/>
              <a:t> </a:t>
            </a:r>
            <a:r>
              <a:rPr lang="ru-RU" dirty="0" err="1"/>
              <a:t>гранти</a:t>
            </a:r>
            <a:r>
              <a:rPr lang="ru-RU" dirty="0"/>
              <a:t>?</a:t>
            </a:r>
            <a:endParaRPr dirty="0"/>
          </a:p>
        </p:txBody>
      </p:sp>
      <p:pic>
        <p:nvPicPr>
          <p:cNvPr id="452" name="Google Shape;452;p2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01717" y="1251635"/>
            <a:ext cx="3665483" cy="119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5008" y="3073272"/>
            <a:ext cx="4603530" cy="1441938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25"/>
          <p:cNvSpPr txBox="1"/>
          <p:nvPr/>
        </p:nvSpPr>
        <p:spPr>
          <a:xfrm>
            <a:off x="601717" y="2592387"/>
            <a:ext cx="541808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https://www.prostir.ua/category/grants/</a:t>
            </a: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55" name="Google Shape;455;p25"/>
          <p:cNvSpPr txBox="1"/>
          <p:nvPr/>
        </p:nvSpPr>
        <p:spPr>
          <a:xfrm>
            <a:off x="685800" y="4586850"/>
            <a:ext cx="663991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https://gurt.org.ua</a:t>
            </a: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56" name="Google Shape;456;p25"/>
          <p:cNvSpPr txBox="1"/>
          <p:nvPr/>
        </p:nvSpPr>
        <p:spPr>
          <a:xfrm>
            <a:off x="5686096" y="3126217"/>
            <a:ext cx="25855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https://biggggidea.com</a:t>
            </a: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57" name="Google Shape;457;p2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893877" y="1251635"/>
            <a:ext cx="3928245" cy="14419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" grpId="0"/>
      <p:bldP spid="455" grpId="0"/>
      <p:bldP spid="4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64" name="Google Shape;464;p2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65" name="Google Shape;465;p2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24</a:t>
            </a:fld>
            <a:endParaRPr/>
          </a:p>
        </p:txBody>
      </p:sp>
      <p:sp>
        <p:nvSpPr>
          <p:cNvPr id="466" name="Google Shape;466;p26"/>
          <p:cNvSpPr txBox="1">
            <a:spLocks noGrp="1"/>
          </p:cNvSpPr>
          <p:nvPr>
            <p:ph type="title"/>
          </p:nvPr>
        </p:nvSpPr>
        <p:spPr>
          <a:xfrm>
            <a:off x="685800" y="669565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Де шукати гранти?</a:t>
            </a:r>
            <a:endParaRPr/>
          </a:p>
        </p:txBody>
      </p:sp>
      <p:sp>
        <p:nvSpPr>
          <p:cNvPr id="467" name="Google Shape;467;p26"/>
          <p:cNvSpPr txBox="1"/>
          <p:nvPr/>
        </p:nvSpPr>
        <p:spPr>
          <a:xfrm>
            <a:off x="787705" y="2341603"/>
            <a:ext cx="455098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err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ProGRANT</a:t>
            </a:r>
            <a:r>
              <a:rPr lang="ru-RU" sz="18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lang="ru-RU" sz="1800" b="1" dirty="0" err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гранти</a:t>
            </a:r>
            <a:r>
              <a:rPr lang="ru-RU" sz="18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, </a:t>
            </a:r>
            <a:r>
              <a:rPr lang="ru-RU" sz="1800" b="1" dirty="0" err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конкурси</a:t>
            </a:r>
            <a:r>
              <a:rPr lang="ru-RU" sz="1800" b="1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, </a:t>
            </a:r>
            <a:r>
              <a:rPr lang="ru-RU" sz="1800" b="1" dirty="0" err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стипендії</a:t>
            </a:r>
            <a:endParaRPr sz="1800" b="1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https://www.facebook.com/groups/progrants/</a:t>
            </a:r>
            <a:endParaRPr sz="1800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8" name="Google Shape;468;p26"/>
          <p:cNvSpPr txBox="1"/>
          <p:nvPr/>
        </p:nvSpPr>
        <p:spPr>
          <a:xfrm>
            <a:off x="3344918" y="1382742"/>
            <a:ext cx="47086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Фейсбук-</a:t>
            </a:r>
            <a:r>
              <a:rPr lang="ru-RU" sz="1800" dirty="0" err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сторінки</a:t>
            </a:r>
            <a:r>
              <a:rPr lang="ru-RU" sz="18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: </a:t>
            </a:r>
            <a:r>
              <a:rPr lang="ru-RU" sz="1800" dirty="0" err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агрегатори</a:t>
            </a:r>
            <a:r>
              <a:rPr lang="ru-RU" sz="1800" dirty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sz="1800" dirty="0" err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пропозицій</a:t>
            </a:r>
            <a:endParaRPr sz="1800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9" name="Google Shape;469;p26"/>
          <p:cNvSpPr txBox="1"/>
          <p:nvPr/>
        </p:nvSpPr>
        <p:spPr>
          <a:xfrm>
            <a:off x="2560810" y="3407555"/>
            <a:ext cx="502394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Energy Efficiency and Climate Projects</a:t>
            </a:r>
            <a:endParaRPr sz="1800" b="1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https://www.facebook.com/energyefficiency.ua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70" name="Google Shape;47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16864" y="1227685"/>
            <a:ext cx="646331" cy="6463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" grpId="0"/>
      <p:bldP spid="468" grpId="0"/>
      <p:bldP spid="4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76" name="Google Shape;476;p2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77" name="Google Shape;477;p2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25</a:t>
            </a:fld>
            <a:endParaRPr/>
          </a:p>
        </p:txBody>
      </p:sp>
      <p:sp>
        <p:nvSpPr>
          <p:cNvPr id="478" name="Google Shape;478;p27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ФОРМУЛА УСПІХУ?</a:t>
            </a:r>
            <a:endParaRPr/>
          </a:p>
        </p:txBody>
      </p:sp>
      <p:sp>
        <p:nvSpPr>
          <p:cNvPr id="479" name="Google Shape;479;p27"/>
          <p:cNvSpPr txBox="1">
            <a:spLocks noGrp="1"/>
          </p:cNvSpPr>
          <p:nvPr>
            <p:ph type="body" idx="1"/>
          </p:nvPr>
        </p:nvSpPr>
        <p:spPr>
          <a:xfrm>
            <a:off x="780393" y="2111539"/>
            <a:ext cx="7772400" cy="204158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29803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800"/>
              <a:buNone/>
            </a:pPr>
            <a:r>
              <a:rPr lang="ru-RU" sz="2800" b="1" dirty="0" err="1">
                <a:latin typeface="Malgun Gothic"/>
                <a:ea typeface="Malgun Gothic"/>
                <a:cs typeface="Malgun Gothic"/>
                <a:sym typeface="Malgun Gothic"/>
              </a:rPr>
              <a:t>Успіх</a:t>
            </a:r>
            <a:r>
              <a:rPr lang="ru-RU" sz="2800" b="1" dirty="0">
                <a:latin typeface="Malgun Gothic"/>
                <a:ea typeface="Malgun Gothic"/>
                <a:cs typeface="Malgun Gothic"/>
                <a:sym typeface="Malgun Gothic"/>
              </a:rPr>
              <a:t> = 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None/>
            </a:pP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знання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навички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інструменти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експерти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підтримка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влади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4400" b="1" dirty="0">
                <a:solidFill>
                  <a:srgbClr val="C00000"/>
                </a:solidFill>
                <a:latin typeface="Malgun Gothic"/>
                <a:ea typeface="Malgun Gothic"/>
                <a:cs typeface="Malgun Gothic"/>
                <a:sym typeface="Malgun Gothic"/>
              </a:rPr>
              <a:t>команда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гроші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міжнародні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проекти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+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пілотні</a:t>
            </a:r>
            <a:r>
              <a:rPr lang="ru-RU" sz="2400" b="1" dirty="0">
                <a:latin typeface="Malgun Gothic"/>
                <a:ea typeface="Malgun Gothic"/>
                <a:cs typeface="Malgun Gothic"/>
                <a:sym typeface="Malgun Gothic"/>
              </a:rPr>
              <a:t> </a:t>
            </a:r>
            <a:r>
              <a:rPr lang="ru-RU" sz="2400" b="1" dirty="0" err="1">
                <a:latin typeface="Malgun Gothic"/>
                <a:ea typeface="Malgun Gothic"/>
                <a:cs typeface="Malgun Gothic"/>
                <a:sym typeface="Malgun Gothic"/>
              </a:rPr>
              <a:t>об'єкти</a:t>
            </a:r>
            <a:endParaRPr sz="700" b="1" i="1" dirty="0"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485" name="Google Shape;485;p2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486" name="Google Shape;486;p2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26</a:t>
            </a:fld>
            <a:endParaRPr/>
          </a:p>
        </p:txBody>
      </p:sp>
      <p:sp>
        <p:nvSpPr>
          <p:cNvPr id="487" name="Google Shape;487;p28"/>
          <p:cNvSpPr txBox="1">
            <a:spLocks noGrp="1"/>
          </p:cNvSpPr>
          <p:nvPr>
            <p:ph type="ctrTitle"/>
          </p:nvPr>
        </p:nvSpPr>
        <p:spPr>
          <a:xfrm>
            <a:off x="1319988" y="3553503"/>
            <a:ext cx="7636429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None/>
            </a:pP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Даний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проєкт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став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можливим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завдяки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підтримці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американського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народу через Агентство США з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міжнародного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розвитку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(USAID).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Експертний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центр з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питань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безпеки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Україна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несе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повну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відповідальність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за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викладений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зміст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він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не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обов`язково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відображає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позицію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USAID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або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Уряду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Сполучених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160" dirty="0" err="1">
                <a:latin typeface="Arial"/>
                <a:ea typeface="Arial"/>
                <a:cs typeface="Arial"/>
                <a:sym typeface="Arial"/>
              </a:rPr>
              <a:t>Штатів</a:t>
            </a:r>
            <a:r>
              <a:rPr lang="ru-RU" sz="2160" dirty="0">
                <a:latin typeface="Arial"/>
                <a:ea typeface="Arial"/>
                <a:cs typeface="Arial"/>
                <a:sym typeface="Arial"/>
              </a:rPr>
              <a:t>.</a:t>
            </a:r>
            <a:br>
              <a:rPr lang="ru-RU" sz="2160" dirty="0">
                <a:latin typeface="Arial"/>
                <a:ea typeface="Arial"/>
                <a:cs typeface="Arial"/>
                <a:sym typeface="Arial"/>
              </a:rPr>
            </a:br>
            <a:endParaRPr sz="216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8" name="Google Shape;488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9010" y="568558"/>
            <a:ext cx="1062375" cy="500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28" descr="A picture containing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86000" y="568558"/>
            <a:ext cx="838200" cy="479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265" name="Google Shape;265;p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266" name="Google Shape;266;p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</a:t>
            </a:fld>
            <a:endParaRPr/>
          </a:p>
        </p:txBody>
      </p:sp>
      <p:sp>
        <p:nvSpPr>
          <p:cNvPr id="267" name="Google Shape;267;p3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Які ресурси потрібні?</a:t>
            </a:r>
            <a:endParaRPr/>
          </a:p>
        </p:txBody>
      </p:sp>
      <p:sp>
        <p:nvSpPr>
          <p:cNvPr id="268" name="Google Shape;268;p3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lvl="0" indent="-230188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/>
              <a:t>Люди</a:t>
            </a:r>
            <a:endParaRPr dirty="0"/>
          </a:p>
          <a:p>
            <a:pPr marL="230188" lvl="0" indent="-230188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Гроші</a:t>
            </a:r>
            <a:endParaRPr dirty="0"/>
          </a:p>
          <a:p>
            <a:pPr marL="230188" lvl="0" indent="-230188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/>
              <a:t>Час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274" name="Google Shape;274;p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275" name="Google Shape;275;p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  <p:sp>
        <p:nvSpPr>
          <p:cNvPr id="276" name="Google Shape;276;p4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 b="1"/>
              <a:t>ВАЖЛИВО!!!</a:t>
            </a:r>
            <a:endParaRPr b="1"/>
          </a:p>
        </p:txBody>
      </p:sp>
      <p:sp>
        <p:nvSpPr>
          <p:cNvPr id="277" name="Google Shape;277;p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D76FF"/>
              </a:buClr>
              <a:buSzPts val="3200"/>
              <a:buNone/>
            </a:pPr>
            <a:r>
              <a:rPr lang="ru-RU" sz="3200" b="1" dirty="0">
                <a:solidFill>
                  <a:srgbClr val="0D76FF"/>
                </a:solidFill>
              </a:rPr>
              <a:t>ГРАНТ</a:t>
            </a:r>
            <a:r>
              <a:rPr lang="ru-RU" sz="3200" b="1" dirty="0"/>
              <a:t> </a:t>
            </a:r>
            <a:r>
              <a:rPr lang="ru-RU" sz="1400" b="1" dirty="0"/>
              <a:t>(</a:t>
            </a:r>
            <a:r>
              <a:rPr lang="ru-RU" sz="1400" b="1" dirty="0" err="1"/>
              <a:t>від</a:t>
            </a:r>
            <a:r>
              <a:rPr lang="ru-RU" sz="1400" b="1" dirty="0"/>
              <a:t> англ. </a:t>
            </a:r>
            <a:r>
              <a:rPr lang="ru-RU" sz="1400" b="1" dirty="0" err="1"/>
              <a:t>grant</a:t>
            </a:r>
            <a:r>
              <a:rPr lang="ru-RU" sz="1400" b="1" dirty="0"/>
              <a:t> – дар, </a:t>
            </a:r>
            <a:r>
              <a:rPr lang="ru-RU" sz="1400" b="1" dirty="0" err="1"/>
              <a:t>пожертвування</a:t>
            </a:r>
            <a:r>
              <a:rPr lang="ru-RU" sz="1400" b="1" dirty="0"/>
              <a:t>) </a:t>
            </a:r>
            <a:r>
              <a:rPr lang="ru-RU" sz="2000" b="1" dirty="0"/>
              <a:t>–</a:t>
            </a:r>
            <a:r>
              <a:rPr lang="ru-RU" sz="3200" b="1" dirty="0"/>
              <a:t> </a:t>
            </a:r>
            <a:r>
              <a:rPr lang="ru-RU" sz="2000" b="1" dirty="0"/>
              <a:t>ЦЕ НЕ ПОДАРУНОК!! </a:t>
            </a:r>
            <a:endParaRPr dirty="0"/>
          </a:p>
          <a:p>
            <a:pPr marL="0" lvl="0" indent="0" algn="ctr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000"/>
              <a:buNone/>
            </a:pPr>
            <a:endParaRPr sz="2000" b="1" dirty="0"/>
          </a:p>
          <a:p>
            <a:pPr marL="0" lvl="0" indent="0" algn="ctr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000"/>
              <a:buNone/>
            </a:pPr>
            <a:r>
              <a:rPr lang="ru-RU" sz="2000" b="1" dirty="0" err="1"/>
              <a:t>Існують</a:t>
            </a:r>
            <a:r>
              <a:rPr lang="ru-RU" sz="2000" b="1" dirty="0"/>
              <a:t> </a:t>
            </a:r>
            <a:r>
              <a:rPr lang="ru-RU" sz="2000" b="1" dirty="0" err="1"/>
              <a:t>суворі</a:t>
            </a:r>
            <a:r>
              <a:rPr lang="ru-RU" sz="2000" b="1" dirty="0"/>
              <a:t> правила,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регулюють</a:t>
            </a:r>
            <a:r>
              <a:rPr lang="ru-RU" sz="2000" b="1" dirty="0"/>
              <a:t> </a:t>
            </a:r>
            <a:r>
              <a:rPr lang="ru-RU" sz="2000" b="1" dirty="0" err="1"/>
              <a:t>використання</a:t>
            </a:r>
            <a:r>
              <a:rPr lang="ru-RU" sz="2000" b="1" dirty="0"/>
              <a:t> </a:t>
            </a:r>
            <a:r>
              <a:rPr lang="ru-RU" sz="2000" b="1" dirty="0" err="1"/>
              <a:t>грантів</a:t>
            </a:r>
            <a:r>
              <a:rPr lang="ru-RU" sz="2000" b="1" dirty="0"/>
              <a:t>!!</a:t>
            </a:r>
            <a:endParaRPr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283" name="Google Shape;283;p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284" name="Google Shape;284;p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5</a:t>
            </a:fld>
            <a:endParaRPr/>
          </a:p>
        </p:txBody>
      </p:sp>
      <p:sp>
        <p:nvSpPr>
          <p:cNvPr id="285" name="Google Shape;285;p5"/>
          <p:cNvSpPr txBox="1">
            <a:spLocks noGrp="1"/>
          </p:cNvSpPr>
          <p:nvPr>
            <p:ph type="title"/>
          </p:nvPr>
        </p:nvSpPr>
        <p:spPr>
          <a:xfrm>
            <a:off x="685800" y="315060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 b="1"/>
              <a:t>Види грантів</a:t>
            </a:r>
            <a:endParaRPr b="1"/>
          </a:p>
        </p:txBody>
      </p:sp>
      <p:sp>
        <p:nvSpPr>
          <p:cNvPr id="286" name="Google Shape;286;p5"/>
          <p:cNvSpPr txBox="1">
            <a:spLocks noGrp="1"/>
          </p:cNvSpPr>
          <p:nvPr>
            <p:ph type="body" idx="1"/>
          </p:nvPr>
        </p:nvSpPr>
        <p:spPr>
          <a:xfrm>
            <a:off x="685800" y="776725"/>
            <a:ext cx="3406500" cy="40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400"/>
              <a:buNone/>
            </a:pPr>
            <a:r>
              <a:rPr lang="ru-RU" sz="1400" b="1" dirty="0">
                <a:solidFill>
                  <a:srgbClr val="0070C0"/>
                </a:solidFill>
              </a:rPr>
              <a:t>За </a:t>
            </a:r>
            <a:r>
              <a:rPr lang="ru-RU" sz="1400" b="1" dirty="0" err="1">
                <a:solidFill>
                  <a:srgbClr val="0070C0"/>
                </a:solidFill>
              </a:rPr>
              <a:t>періодичністю</a:t>
            </a:r>
            <a:r>
              <a:rPr lang="ru-RU" sz="1400" b="1" dirty="0">
                <a:solidFill>
                  <a:srgbClr val="0070C0"/>
                </a:solidFill>
              </a:rPr>
              <a:t>: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Разові</a:t>
            </a:r>
            <a:endParaRPr sz="1400"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Циклічні</a:t>
            </a:r>
            <a:endParaRPr sz="1400" dirty="0"/>
          </a:p>
          <a:p>
            <a:pPr marL="230187" lvl="0" indent="-230187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Постійні</a:t>
            </a:r>
            <a:r>
              <a:rPr lang="ru-RU" sz="1400" dirty="0"/>
              <a:t> </a:t>
            </a:r>
            <a:endParaRPr sz="1400" dirty="0"/>
          </a:p>
          <a:p>
            <a:pPr marL="230187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-RU" sz="1400" b="1" dirty="0">
                <a:solidFill>
                  <a:srgbClr val="0070C0"/>
                </a:solidFill>
              </a:rPr>
              <a:t>За формою: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Грошова</a:t>
            </a:r>
            <a:r>
              <a:rPr lang="ru-RU" sz="1400" dirty="0"/>
              <a:t> форма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Технічна</a:t>
            </a:r>
            <a:r>
              <a:rPr lang="ru-RU" sz="1400" dirty="0"/>
              <a:t> </a:t>
            </a:r>
            <a:r>
              <a:rPr lang="ru-RU" sz="1400" dirty="0" err="1"/>
              <a:t>допомога</a:t>
            </a:r>
            <a:endParaRPr dirty="0"/>
          </a:p>
          <a:p>
            <a:pPr marL="230187" lvl="0" indent="-230187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Обладнання</a:t>
            </a:r>
            <a:endParaRPr sz="1400" b="1" dirty="0"/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400"/>
              <a:buNone/>
            </a:pPr>
            <a:endParaRPr sz="1400" b="1" dirty="0">
              <a:solidFill>
                <a:srgbClr val="0070C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400"/>
              <a:buNone/>
            </a:pPr>
            <a:r>
              <a:rPr lang="ru-RU" sz="1400" b="1" dirty="0">
                <a:solidFill>
                  <a:srgbClr val="0070C0"/>
                </a:solidFill>
              </a:rPr>
              <a:t>За </a:t>
            </a:r>
            <a:r>
              <a:rPr lang="ru-RU" sz="1400" b="1" dirty="0" err="1">
                <a:solidFill>
                  <a:srgbClr val="0070C0"/>
                </a:solidFill>
              </a:rPr>
              <a:t>кількістю</a:t>
            </a: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err="1">
                <a:solidFill>
                  <a:srgbClr val="0070C0"/>
                </a:solidFill>
              </a:rPr>
              <a:t>партнерів</a:t>
            </a:r>
            <a:r>
              <a:rPr lang="ru-RU" sz="1400" b="1" dirty="0">
                <a:solidFill>
                  <a:srgbClr val="0070C0"/>
                </a:solidFill>
              </a:rPr>
              <a:t>: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Індивідуальні</a:t>
            </a:r>
            <a:endParaRPr dirty="0"/>
          </a:p>
          <a:p>
            <a:pPr marL="230188" lvl="0" indent="-230188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Noto Sans Symbols"/>
              <a:buChar char="✔"/>
            </a:pPr>
            <a:r>
              <a:rPr lang="ru-RU" sz="1400" dirty="0" err="1"/>
              <a:t>Партнерські</a:t>
            </a:r>
            <a:endParaRPr sz="1400" b="1" dirty="0"/>
          </a:p>
          <a:p>
            <a:pPr marL="230187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7" name="Google Shape;287;p5"/>
          <p:cNvSpPr txBox="1"/>
          <p:nvPr/>
        </p:nvSpPr>
        <p:spPr>
          <a:xfrm>
            <a:off x="4857000" y="526425"/>
            <a:ext cx="3759600" cy="43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400"/>
              <a:buFont typeface="Arial"/>
              <a:buNone/>
            </a:pPr>
            <a:r>
              <a:rPr lang="ru-RU" b="1" dirty="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rPr>
              <a:t>За типами </a:t>
            </a:r>
            <a:r>
              <a:rPr lang="ru-RU" b="1" dirty="0" err="1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rPr>
              <a:t>заходів</a:t>
            </a:r>
            <a:r>
              <a:rPr lang="ru-RU" b="1" dirty="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rPr>
              <a:t>: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М’які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Тверді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rgbClr val="0070C0"/>
              </a:buClr>
              <a:buSzPts val="1400"/>
              <a:buFont typeface="Arial"/>
              <a:buNone/>
            </a:pPr>
            <a:r>
              <a:rPr lang="ru-RU" b="1" dirty="0">
                <a:solidFill>
                  <a:srgbClr val="0070C0"/>
                </a:solidFill>
                <a:latin typeface="Gill Sans"/>
                <a:ea typeface="Gill Sans"/>
                <a:cs typeface="Gill Sans"/>
                <a:sym typeface="Gill Sans"/>
              </a:rPr>
              <a:t>За донорами: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Міжнародні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організації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(ЄС, ООН)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Уряди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інших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країн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(США,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Норвегія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, Канада)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Громадські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донори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(Фонд Конрада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Аденауера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)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Приватні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донори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і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фонди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(МФ «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Відродження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»)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Корпоративні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донори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Профільні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асоціації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230187" lvl="0" indent="-230187" algn="l" rtl="0">
              <a:spcBef>
                <a:spcPts val="8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Noto Sans Symbols"/>
              <a:buChar char="✔"/>
            </a:pP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Міжнародні</a:t>
            </a:r>
            <a:r>
              <a:rPr lang="ru-RU" dirty="0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ru-RU" dirty="0" err="1">
                <a:solidFill>
                  <a:schemeClr val="accent3"/>
                </a:solidFill>
                <a:latin typeface="Gill Sans"/>
                <a:ea typeface="Gill Sans"/>
                <a:cs typeface="Gill Sans"/>
                <a:sym typeface="Gill Sans"/>
              </a:rPr>
              <a:t>фонди</a:t>
            </a:r>
            <a:endParaRPr sz="1600" dirty="0">
              <a:solidFill>
                <a:schemeClr val="accent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293" name="Google Shape;293;p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294" name="Google Shape;294;p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  <p:sp>
        <p:nvSpPr>
          <p:cNvPr id="295" name="Google Shape;295;p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Для чого видаються гранти у сфері енергетики?</a:t>
            </a:r>
            <a:endParaRPr/>
          </a:p>
        </p:txBody>
      </p:sp>
      <p:sp>
        <p:nvSpPr>
          <p:cNvPr id="296" name="Google Shape;296;p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30188" lvl="0" indent="-230188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40"/>
              <a:buFont typeface="Noto Sans Symbols"/>
              <a:buChar char="✔"/>
            </a:pPr>
            <a:r>
              <a:rPr lang="ru-RU" sz="2040"/>
              <a:t>Профінансувати експериментальну технологію</a:t>
            </a:r>
            <a:endParaRPr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040"/>
              <a:buFont typeface="Noto Sans Symbols"/>
              <a:buChar char="✔"/>
            </a:pPr>
            <a:r>
              <a:rPr lang="ru-RU" sz="2040"/>
              <a:t>Створення демонстраційного проекту</a:t>
            </a:r>
            <a:endParaRPr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040"/>
              <a:buFont typeface="Noto Sans Symbols"/>
              <a:buChar char="✔"/>
            </a:pPr>
            <a:r>
              <a:rPr lang="ru-RU" sz="2040"/>
              <a:t>Підготовка інфраструктурного проекту</a:t>
            </a:r>
            <a:endParaRPr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040"/>
              <a:buFont typeface="Noto Sans Symbols"/>
              <a:buChar char="✔"/>
            </a:pPr>
            <a:r>
              <a:rPr lang="ru-RU" sz="2040"/>
              <a:t>Навчання, підвищення компетенцій та кваліфікацій персоналу</a:t>
            </a:r>
            <a:endParaRPr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040"/>
              <a:buFont typeface="Noto Sans Symbols"/>
              <a:buChar char="✔"/>
            </a:pPr>
            <a:r>
              <a:rPr lang="ru-RU" sz="2040"/>
              <a:t>Зниження кредитного навантаження</a:t>
            </a:r>
            <a:endParaRPr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040"/>
              <a:buFont typeface="Noto Sans Symbols"/>
              <a:buChar char="✔"/>
            </a:pPr>
            <a:r>
              <a:rPr lang="ru-RU" sz="2040"/>
              <a:t>Підтримка операційної діяльності громадських організацій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02" name="Google Shape;302;p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03" name="Google Shape;303;p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  <p:sp>
        <p:nvSpPr>
          <p:cNvPr id="304" name="Google Shape;304;p7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/>
              <a:t>З чого почати роботу над залученням грантових коштів?</a:t>
            </a:r>
            <a:endParaRPr/>
          </a:p>
        </p:txBody>
      </p:sp>
      <p:sp>
        <p:nvSpPr>
          <p:cNvPr id="305" name="Google Shape;305;p7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lvl="0" indent="-230188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Формування</a:t>
            </a:r>
            <a:r>
              <a:rPr lang="ru-RU" sz="2400" dirty="0"/>
              <a:t> </a:t>
            </a:r>
            <a:r>
              <a:rPr lang="ru-RU" sz="2400" dirty="0" err="1"/>
              <a:t>команди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Визначення</a:t>
            </a:r>
            <a:r>
              <a:rPr lang="ru-RU" sz="2400" dirty="0"/>
              <a:t> </a:t>
            </a:r>
            <a:r>
              <a:rPr lang="ru-RU" sz="2400" dirty="0" err="1"/>
              <a:t>основної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потреби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Аналіз</a:t>
            </a:r>
            <a:r>
              <a:rPr lang="ru-RU" sz="2400" dirty="0"/>
              <a:t> </a:t>
            </a:r>
            <a:r>
              <a:rPr lang="ru-RU" sz="2400" dirty="0" err="1"/>
              <a:t>потенціалу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Підготовка</a:t>
            </a:r>
            <a:r>
              <a:rPr lang="ru-RU" sz="2400" dirty="0"/>
              <a:t> </a:t>
            </a:r>
            <a:r>
              <a:rPr lang="ru-RU" sz="2400" dirty="0" err="1"/>
              <a:t>ідей</a:t>
            </a:r>
            <a:endParaRPr dirty="0"/>
          </a:p>
          <a:p>
            <a:pPr marL="230188" lvl="0" indent="-2301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Char char="✔"/>
            </a:pPr>
            <a:r>
              <a:rPr lang="ru-RU" sz="2400" dirty="0" err="1"/>
              <a:t>Створення</a:t>
            </a:r>
            <a:r>
              <a:rPr lang="ru-RU" sz="2400" dirty="0"/>
              <a:t> </a:t>
            </a:r>
            <a:r>
              <a:rPr lang="ru-RU" sz="2400" dirty="0" err="1"/>
              <a:t>мережі</a:t>
            </a:r>
            <a:r>
              <a:rPr lang="ru-RU" sz="2400" dirty="0"/>
              <a:t> </a:t>
            </a:r>
            <a:r>
              <a:rPr lang="ru-RU" sz="2400" dirty="0" err="1"/>
              <a:t>партнерів</a:t>
            </a:r>
            <a:endParaRPr dirty="0"/>
          </a:p>
          <a:p>
            <a:pPr marL="230188" lvl="0" indent="-777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None/>
            </a:pPr>
            <a:endParaRPr sz="2400" dirty="0"/>
          </a:p>
          <a:p>
            <a:pPr marL="230188" lvl="0" indent="-77788" algn="l" rtl="0">
              <a:lnSpc>
                <a:spcPct val="14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2400"/>
              <a:buFont typeface="Noto Sans Symbols"/>
              <a:buNone/>
            </a:pP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11" name="Google Shape;311;p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12" name="Google Shape;312;p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  <p:sp>
        <p:nvSpPr>
          <p:cNvPr id="313" name="Google Shape;313;p8"/>
          <p:cNvSpPr txBox="1">
            <a:spLocks noGrp="1"/>
          </p:cNvSpPr>
          <p:nvPr>
            <p:ph type="title"/>
          </p:nvPr>
        </p:nvSpPr>
        <p:spPr>
          <a:xfrm>
            <a:off x="685800" y="321514"/>
            <a:ext cx="77724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algn="ctr"/>
            <a:r>
              <a:rPr lang="ru-RU" b="1" dirty="0"/>
              <a:t>Участь ОТГ у </a:t>
            </a:r>
            <a:r>
              <a:rPr lang="ru-RU" b="1" dirty="0" err="1"/>
              <a:t>міжнародних</a:t>
            </a:r>
            <a:r>
              <a:rPr lang="ru-RU" b="1" dirty="0"/>
              <a:t>  та  </a:t>
            </a:r>
            <a:r>
              <a:rPr lang="ru-RU" b="1" dirty="0" err="1"/>
              <a:t>національних</a:t>
            </a:r>
            <a:r>
              <a:rPr lang="ru-RU" b="1" dirty="0"/>
              <a:t>  </a:t>
            </a:r>
            <a:r>
              <a:rPr lang="ru-RU" b="1" dirty="0" err="1"/>
              <a:t>програмах</a:t>
            </a:r>
            <a:r>
              <a:rPr lang="ru-RU" b="1" dirty="0"/>
              <a:t>/проектах з </a:t>
            </a:r>
            <a:r>
              <a:rPr lang="ru-RU" b="1" dirty="0" err="1"/>
              <a:t>енергетичних</a:t>
            </a:r>
            <a:r>
              <a:rPr lang="ru-RU" b="1" dirty="0"/>
              <a:t> </a:t>
            </a:r>
            <a:r>
              <a:rPr lang="ru-RU" b="1" dirty="0" err="1"/>
              <a:t>питань</a:t>
            </a:r>
            <a:endParaRPr b="1" dirty="0"/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E834AA21-9130-2E4C-AC0F-80594572D3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9211128"/>
              </p:ext>
            </p:extLst>
          </p:nvPr>
        </p:nvGraphicFramePr>
        <p:xfrm>
          <a:off x="1603692" y="1418622"/>
          <a:ext cx="5936615" cy="297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11/9/2020</a:t>
            </a:r>
            <a:endParaRPr/>
          </a:p>
        </p:txBody>
      </p:sp>
      <p:sp>
        <p:nvSpPr>
          <p:cNvPr id="311" name="Google Shape;311;p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FOOTER GOES HERE</a:t>
            </a:r>
            <a:endParaRPr/>
          </a:p>
        </p:txBody>
      </p:sp>
      <p:sp>
        <p:nvSpPr>
          <p:cNvPr id="312" name="Google Shape;312;p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  <p:sp>
        <p:nvSpPr>
          <p:cNvPr id="313" name="Google Shape;313;p8"/>
          <p:cNvSpPr txBox="1">
            <a:spLocks noGrp="1"/>
          </p:cNvSpPr>
          <p:nvPr>
            <p:ph type="title"/>
          </p:nvPr>
        </p:nvSpPr>
        <p:spPr>
          <a:xfrm>
            <a:off x="685800" y="3506107"/>
            <a:ext cx="77724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ru-RU" b="1" dirty="0" err="1"/>
              <a:t>Поділіться</a:t>
            </a:r>
            <a:r>
              <a:rPr lang="ru-RU" b="1" dirty="0"/>
              <a:t> </a:t>
            </a:r>
            <a:r>
              <a:rPr lang="ru-RU" b="1" dirty="0" err="1"/>
              <a:t>досвідом</a:t>
            </a:r>
            <a:r>
              <a:rPr lang="ru-RU" b="1" dirty="0"/>
              <a:t> </a:t>
            </a:r>
            <a:r>
              <a:rPr lang="ru-RU" b="1" dirty="0" err="1"/>
              <a:t>подання</a:t>
            </a:r>
            <a:r>
              <a:rPr lang="ru-RU" b="1" dirty="0"/>
              <a:t> / </a:t>
            </a:r>
            <a:r>
              <a:rPr lang="ru-RU" b="1" dirty="0" err="1"/>
              <a:t>отримання</a:t>
            </a:r>
            <a:r>
              <a:rPr lang="ru-RU" b="1" dirty="0"/>
              <a:t> / </a:t>
            </a:r>
            <a:br>
              <a:rPr lang="ru-RU" b="1" dirty="0"/>
            </a:br>
            <a:r>
              <a:rPr lang="ru-RU" b="1" dirty="0"/>
              <a:t>не </a:t>
            </a:r>
            <a:r>
              <a:rPr lang="ru-RU" b="1" dirty="0" err="1"/>
              <a:t>отримання</a:t>
            </a:r>
            <a:r>
              <a:rPr lang="ru-RU" b="1" dirty="0"/>
              <a:t> гранту</a:t>
            </a:r>
            <a:endParaRPr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F5A460-E3BC-0A41-9AD7-EA62D07CDE7E}"/>
              </a:ext>
            </a:extLst>
          </p:cNvPr>
          <p:cNvSpPr txBox="1"/>
          <p:nvPr/>
        </p:nvSpPr>
        <p:spPr>
          <a:xfrm>
            <a:off x="861848" y="630621"/>
            <a:ext cx="76725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800" b="1" dirty="0"/>
              <a:t>Що завадило податись/отримати грант від міжнародного донора?</a:t>
            </a:r>
          </a:p>
          <a:p>
            <a:endParaRPr lang="uk-UA" dirty="0"/>
          </a:p>
          <a:p>
            <a:r>
              <a:rPr lang="uk-UA" dirty="0"/>
              <a:t>А.  Недостача інформації про грантові конкурси</a:t>
            </a:r>
          </a:p>
          <a:p>
            <a:endParaRPr lang="uk-UA" dirty="0"/>
          </a:p>
          <a:p>
            <a:r>
              <a:rPr lang="uk-UA" dirty="0"/>
              <a:t>Б. Відсутня можливість заповнити грантову пропозицію англійською мовою</a:t>
            </a:r>
          </a:p>
          <a:p>
            <a:endParaRPr lang="uk-UA" dirty="0"/>
          </a:p>
          <a:p>
            <a:r>
              <a:rPr lang="uk-UA" dirty="0"/>
              <a:t>В. Не вистачає фахівців, що знаються на грантах (</a:t>
            </a:r>
            <a:r>
              <a:rPr lang="uk-UA" dirty="0" err="1"/>
              <a:t>фандрайзінг</a:t>
            </a:r>
            <a:r>
              <a:rPr lang="uk-UA" dirty="0"/>
              <a:t>)</a:t>
            </a:r>
          </a:p>
          <a:p>
            <a:endParaRPr lang="uk-UA" dirty="0"/>
          </a:p>
          <a:p>
            <a:r>
              <a:rPr lang="uk-UA" dirty="0"/>
              <a:t>Г. Відсутні конкурси, які б відповідали запиту громади</a:t>
            </a:r>
          </a:p>
          <a:p>
            <a:endParaRPr lang="uk-UA" dirty="0"/>
          </a:p>
          <a:p>
            <a:r>
              <a:rPr lang="uk-UA" dirty="0" err="1"/>
              <a:t>Д</a:t>
            </a:r>
            <a:r>
              <a:rPr lang="uk-UA" dirty="0"/>
              <a:t>. Ваш варіант</a:t>
            </a:r>
          </a:p>
        </p:txBody>
      </p:sp>
    </p:spTree>
    <p:extLst>
      <p:ext uri="{BB962C8B-B14F-4D97-AF65-F5344CB8AC3E}">
        <p14:creationId xmlns:p14="http://schemas.microsoft.com/office/powerpoint/2010/main" val="417099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0"/>
    </p:bldLst>
  </p:timing>
</p:sld>
</file>

<file path=ppt/theme/theme1.xml><?xml version="1.0" encoding="utf-8"?>
<a:theme xmlns:a="http://schemas.openxmlformats.org/drawingml/2006/main" name="16.9-Template_12.7.2016">
  <a:themeElements>
    <a:clrScheme name="Custom 2">
      <a:dk1>
        <a:srgbClr val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1409</Words>
  <Application>Microsoft Office PowerPoint</Application>
  <PresentationFormat>Custom</PresentationFormat>
  <Paragraphs>270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Gill Sans</vt:lpstr>
      <vt:lpstr>Malgun Gothic</vt:lpstr>
      <vt:lpstr>Noto Sans Symbols</vt:lpstr>
      <vt:lpstr>Calibri</vt:lpstr>
      <vt:lpstr>16.9-Template_12.7.2016</vt:lpstr>
      <vt:lpstr>Національні та міжнародні програми підтримки енергетичних проектів місцевих громад </vt:lpstr>
      <vt:lpstr>Для чого брати участь в міжнародних/національних програмах або грантах?</vt:lpstr>
      <vt:lpstr>Які ресурси потрібні?</vt:lpstr>
      <vt:lpstr>ВАЖЛИВО!!!</vt:lpstr>
      <vt:lpstr>Види грантів</vt:lpstr>
      <vt:lpstr>Для чого видаються гранти у сфері енергетики?</vt:lpstr>
      <vt:lpstr>З чого почати роботу над залученням грантових коштів?</vt:lpstr>
      <vt:lpstr>Участь ОТГ у міжнародних  та  національних  програмах/проектах з енергетичних питань</vt:lpstr>
      <vt:lpstr>Поділіться досвідом подання / отримання /  не отримання гранту</vt:lpstr>
      <vt:lpstr>Де шукати ресурси для розвитку енергопроектів у громадах?</vt:lpstr>
      <vt:lpstr>Гранти IQ-energy </vt:lpstr>
      <vt:lpstr>Гранти IQ-energy </vt:lpstr>
      <vt:lpstr>GIZ - Просування енергоефективності та імплементації Директиви ЄС про енергоефективність в Україні</vt:lpstr>
      <vt:lpstr>USAID Проєкт Енергетичної Безпеки</vt:lpstr>
      <vt:lpstr>Посольство Японії - ҐРАНТОВА ДОПОМОГА ПО ПРОЕКТАХ БЕЗПЕКИ ЛЮДИНИ «КУСАНОНЕ» </vt:lpstr>
      <vt:lpstr>Посольство Норвегії – малі гранти</vt:lpstr>
      <vt:lpstr>Посольство Канади – Канадський Фонд Підтримки Місцевих Ініціатив</vt:lpstr>
      <vt:lpstr>Двостороння співпраця</vt:lpstr>
      <vt:lpstr>Двостороння співпраця</vt:lpstr>
      <vt:lpstr>Horizon Europe, 2021-2027</vt:lpstr>
      <vt:lpstr>Міжнародний Вишеградський Фонд</vt:lpstr>
      <vt:lpstr>Міжнародний Вишеградський Фонд</vt:lpstr>
      <vt:lpstr>Де шукати гранти?</vt:lpstr>
      <vt:lpstr>Де шукати гранти?</vt:lpstr>
      <vt:lpstr>ФОРМУЛА УСПІХУ?</vt:lpstr>
      <vt:lpstr>Даний проєкт став можливим завдяки підтримці американського народу через Агентство США з міжнародного розвитку (USAID). Експертний центр з питань безпеки - Україна несе повну відповідальність за викладений зміст, він не обов`язково відображає позицію USAID або Уряду Сполучених Штатів.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Національні та міжнародні програми підтримки енергетичних проектів місцевих громад </dc:title>
  <dc:creator>nat slobodian</dc:creator>
  <cp:lastModifiedBy>Yaroslav Chikalovec</cp:lastModifiedBy>
  <cp:revision>8</cp:revision>
  <dcterms:created xsi:type="dcterms:W3CDTF">2020-11-02T09:52:53Z</dcterms:created>
  <dcterms:modified xsi:type="dcterms:W3CDTF">2020-11-12T11:20:21Z</dcterms:modified>
</cp:coreProperties>
</file>