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y="5184775" cx="9144000"/>
  <p:notesSz cx="6858000" cy="9144000"/>
  <p:embeddedFontLst>
    <p:embeddedFont>
      <p:font typeface="Corbel"/>
      <p:regular r:id="rId25"/>
      <p:bold r:id="rId26"/>
      <p:italic r:id="rId27"/>
      <p:boldItalic r:id="rId28"/>
    </p:embeddedFont>
    <p:embeddedFont>
      <p:font typeface="Gill Sans"/>
      <p:regular r:id="rId29"/>
      <p:bold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3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1" roundtripDataSignature="AMtx7mjW7wsKeTDK+VIVUnr89tZFN6S0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3F08B41-5F08-423E-B8D9-79A45503F2F6}">
  <a:tblStyle styleId="{A3F08B41-5F08-423E-B8D9-79A45503F2F6}" styleName="Table_0">
    <a:wholeTbl>
      <a:tcTxStyle b="off" i="off">
        <a:font>
          <a:latin typeface="Gill Sans MT"/>
          <a:ea typeface="Gill Sans MT"/>
          <a:cs typeface="Gill Sans MT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6E7EA"/>
          </a:solidFill>
        </a:fill>
      </a:tcStyle>
    </a:wholeTbl>
    <a:band1H>
      <a:tcTxStyle/>
      <a:tcStyle>
        <a:fill>
          <a:solidFill>
            <a:srgbClr val="CACCD3"/>
          </a:solidFill>
        </a:fill>
      </a:tcStyle>
    </a:band1H>
    <a:band2H>
      <a:tcTxStyle/>
    </a:band2H>
    <a:band1V>
      <a:tcTxStyle/>
      <a:tcStyle>
        <a:fill>
          <a:solidFill>
            <a:srgbClr val="CACCD3"/>
          </a:solidFill>
        </a:fill>
      </a:tcStyle>
    </a:band1V>
    <a:band2V>
      <a:tcTxStyle/>
    </a:band2V>
    <a:la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33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Corbel-bold.fntdata"/><Relationship Id="rId25" Type="http://schemas.openxmlformats.org/officeDocument/2006/relationships/font" Target="fonts/Corbel-regular.fntdata"/><Relationship Id="rId28" Type="http://schemas.openxmlformats.org/officeDocument/2006/relationships/font" Target="fonts/Corbel-boldItalic.fntdata"/><Relationship Id="rId27" Type="http://schemas.openxmlformats.org/officeDocument/2006/relationships/font" Target="fonts/Corbel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GillSans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customschemas.google.com/relationships/presentationmetadata" Target="metadata"/><Relationship Id="rId30" Type="http://schemas.openxmlformats.org/officeDocument/2006/relationships/font" Target="fonts/GillSans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uk-U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10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11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12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13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14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15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p16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17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18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2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3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4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5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6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7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8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9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ver - Full Red">
  <p:cSld name="1_Cover - Full Red">
    <p:bg>
      <p:bgPr>
        <a:solidFill>
          <a:srgbClr val="002F6C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0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0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0" name="Google Shape;20;p20"/>
          <p:cNvSpPr txBox="1"/>
          <p:nvPr>
            <p:ph type="ctrTitle"/>
          </p:nvPr>
        </p:nvSpPr>
        <p:spPr>
          <a:xfrm>
            <a:off x="685800" y="1601787"/>
            <a:ext cx="3886200" cy="12097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ill Sans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0"/>
          <p:cNvSpPr txBox="1"/>
          <p:nvPr>
            <p:ph idx="1" type="subTitle"/>
          </p:nvPr>
        </p:nvSpPr>
        <p:spPr>
          <a:xfrm>
            <a:off x="685800" y="3135206"/>
            <a:ext cx="3429000" cy="1209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22" name="Google Shape;22;p20"/>
          <p:cNvCxnSpPr/>
          <p:nvPr/>
        </p:nvCxnSpPr>
        <p:spPr>
          <a:xfrm>
            <a:off x="746760" y="2973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3" name="Google Shape;23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1473" y="447838"/>
            <a:ext cx="1760400" cy="6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1 Content + Bottom Photo">
  <p:cSld name="Red/Gray 1 Content + Bottom Photo">
    <p:bg>
      <p:bgPr>
        <a:solidFill>
          <a:srgbClr val="E7E7E5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9"/>
          <p:cNvSpPr/>
          <p:nvPr>
            <p:ph idx="2" type="pic"/>
          </p:nvPr>
        </p:nvSpPr>
        <p:spPr>
          <a:xfrm>
            <a:off x="152400" y="2592387"/>
            <a:ext cx="8839200" cy="24405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85" name="Google Shape;85;p29"/>
          <p:cNvSpPr txBox="1"/>
          <p:nvPr>
            <p:ph idx="1" type="body"/>
          </p:nvPr>
        </p:nvSpPr>
        <p:spPr>
          <a:xfrm>
            <a:off x="685800" y="12969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>
                <a:solidFill>
                  <a:srgbClr val="6C6463"/>
                </a:solidFill>
              </a:defRPr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29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9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89" name="Google Shape;89;p29"/>
          <p:cNvSpPr txBox="1"/>
          <p:nvPr>
            <p:ph idx="3" type="body"/>
          </p:nvPr>
        </p:nvSpPr>
        <p:spPr>
          <a:xfrm rot="-5400000">
            <a:off x="7862313" y="3537008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9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1 Content + Right Photo">
  <p:cSld name="Red/Gray 1 Content + Right Photo">
    <p:bg>
      <p:bgPr>
        <a:solidFill>
          <a:srgbClr val="E7E7E5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0"/>
          <p:cNvSpPr/>
          <p:nvPr>
            <p:ph idx="2" type="pic"/>
          </p:nvPr>
        </p:nvSpPr>
        <p:spPr>
          <a:xfrm>
            <a:off x="4572000" y="153988"/>
            <a:ext cx="4419600" cy="4876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93" name="Google Shape;93;p30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3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95" name="Google Shape;95;p30"/>
          <p:cNvSpPr txBox="1"/>
          <p:nvPr>
            <p:ph idx="1" type="body"/>
          </p:nvPr>
        </p:nvSpPr>
        <p:spPr>
          <a:xfrm>
            <a:off x="685800" y="1677987"/>
            <a:ext cx="3657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30"/>
          <p:cNvSpPr txBox="1"/>
          <p:nvPr>
            <p:ph idx="3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30"/>
          <p:cNvSpPr txBox="1"/>
          <p:nvPr>
            <p:ph type="title"/>
          </p:nvPr>
        </p:nvSpPr>
        <p:spPr>
          <a:xfrm>
            <a:off x="685800" y="678715"/>
            <a:ext cx="36576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Title Only">
  <p:cSld name="Red/Gray Title Only">
    <p:bg>
      <p:bgPr>
        <a:solidFill>
          <a:srgbClr val="E7E7E5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1"/>
          <p:cNvSpPr/>
          <p:nvPr>
            <p:ph idx="2" type="pic"/>
          </p:nvPr>
        </p:nvSpPr>
        <p:spPr>
          <a:xfrm>
            <a:off x="152400" y="153987"/>
            <a:ext cx="4419600" cy="48767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00" name="Google Shape;100;p3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02" name="Google Shape;102;p31"/>
          <p:cNvSpPr txBox="1"/>
          <p:nvPr>
            <p:ph idx="1" type="body"/>
          </p:nvPr>
        </p:nvSpPr>
        <p:spPr>
          <a:xfrm rot="-5400000">
            <a:off x="34427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31"/>
          <p:cNvSpPr txBox="1"/>
          <p:nvPr>
            <p:ph type="title"/>
          </p:nvPr>
        </p:nvSpPr>
        <p:spPr>
          <a:xfrm>
            <a:off x="4877104" y="2188567"/>
            <a:ext cx="3885896" cy="837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1 Content">
  <p:cSld name="1_Red/Gray 1 Content">
    <p:bg>
      <p:bgPr>
        <a:solidFill>
          <a:schemeClr val="lt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2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32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3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08" name="Google Shape;108;p32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32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  <a:defRPr/>
            </a:lvl1pPr>
            <a:lvl2pPr indent="-3429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2 Content">
  <p:cSld name="1_Red/Gray 2 Content"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3"/>
          <p:cNvSpPr txBox="1"/>
          <p:nvPr>
            <p:ph idx="1" type="body"/>
          </p:nvPr>
        </p:nvSpPr>
        <p:spPr>
          <a:xfrm>
            <a:off x="686104" y="1296987"/>
            <a:ext cx="38096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2" name="Google Shape;112;p33"/>
          <p:cNvSpPr txBox="1"/>
          <p:nvPr>
            <p:ph idx="2" type="body"/>
          </p:nvPr>
        </p:nvSpPr>
        <p:spPr>
          <a:xfrm>
            <a:off x="4648200" y="1296987"/>
            <a:ext cx="38103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3" name="Google Shape;113;p33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33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3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16" name="Google Shape;116;p33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3 Content">
  <p:cSld name="1_Red/Gray 3 Content">
    <p:bg>
      <p:bgPr>
        <a:solidFill>
          <a:schemeClr val="lt1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4"/>
          <p:cNvSpPr txBox="1"/>
          <p:nvPr>
            <p:ph idx="1" type="body"/>
          </p:nvPr>
        </p:nvSpPr>
        <p:spPr>
          <a:xfrm>
            <a:off x="686104" y="1296987"/>
            <a:ext cx="25142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9" name="Google Shape;119;p34"/>
          <p:cNvSpPr txBox="1"/>
          <p:nvPr>
            <p:ph idx="2" type="body"/>
          </p:nvPr>
        </p:nvSpPr>
        <p:spPr>
          <a:xfrm>
            <a:off x="5943600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20" name="Google Shape;120;p34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4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3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23" name="Google Shape;123;p34"/>
          <p:cNvSpPr txBox="1"/>
          <p:nvPr>
            <p:ph idx="3" type="body"/>
          </p:nvPr>
        </p:nvSpPr>
        <p:spPr>
          <a:xfrm>
            <a:off x="3314548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24" name="Google Shape;124;p34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1 Content + Bottom Photo">
  <p:cSld name="1_Red/Gray 1 Content + Bottom Photo">
    <p:bg>
      <p:bgPr>
        <a:solidFill>
          <a:schemeClr val="lt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5"/>
          <p:cNvSpPr/>
          <p:nvPr>
            <p:ph idx="2" type="pic"/>
          </p:nvPr>
        </p:nvSpPr>
        <p:spPr>
          <a:xfrm>
            <a:off x="152400" y="2592387"/>
            <a:ext cx="8839200" cy="2440594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27" name="Google Shape;127;p35"/>
          <p:cNvSpPr txBox="1"/>
          <p:nvPr>
            <p:ph idx="1" type="body"/>
          </p:nvPr>
        </p:nvSpPr>
        <p:spPr>
          <a:xfrm>
            <a:off x="685800" y="12969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>
                <a:solidFill>
                  <a:srgbClr val="6C6463"/>
                </a:solidFill>
              </a:defRPr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35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35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3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31" name="Google Shape;131;p35"/>
          <p:cNvSpPr txBox="1"/>
          <p:nvPr>
            <p:ph idx="3" type="body"/>
          </p:nvPr>
        </p:nvSpPr>
        <p:spPr>
          <a:xfrm rot="-5400000">
            <a:off x="7862313" y="3537008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35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1 Content + Right Photo">
  <p:cSld name="1_Red/Gray 1 Content + Right Photo">
    <p:bg>
      <p:bgPr>
        <a:solidFill>
          <a:schemeClr val="lt1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6"/>
          <p:cNvSpPr/>
          <p:nvPr>
            <p:ph idx="2" type="pic"/>
          </p:nvPr>
        </p:nvSpPr>
        <p:spPr>
          <a:xfrm>
            <a:off x="4572000" y="153988"/>
            <a:ext cx="4419600" cy="4876800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35" name="Google Shape;135;p36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3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37" name="Google Shape;137;p36"/>
          <p:cNvSpPr txBox="1"/>
          <p:nvPr>
            <p:ph idx="1" type="body"/>
          </p:nvPr>
        </p:nvSpPr>
        <p:spPr>
          <a:xfrm>
            <a:off x="685800" y="1677987"/>
            <a:ext cx="3657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8" name="Google Shape;138;p36"/>
          <p:cNvSpPr txBox="1"/>
          <p:nvPr>
            <p:ph idx="3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6"/>
          <p:cNvSpPr txBox="1"/>
          <p:nvPr>
            <p:ph type="title"/>
          </p:nvPr>
        </p:nvSpPr>
        <p:spPr>
          <a:xfrm>
            <a:off x="685800" y="678715"/>
            <a:ext cx="36576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Title Only">
  <p:cSld name="1_Red/Gray Title Only">
    <p:bg>
      <p:bgPr>
        <a:solidFill>
          <a:schemeClr val="lt1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7"/>
          <p:cNvSpPr/>
          <p:nvPr>
            <p:ph idx="2" type="pic"/>
          </p:nvPr>
        </p:nvSpPr>
        <p:spPr>
          <a:xfrm>
            <a:off x="152400" y="153987"/>
            <a:ext cx="4419600" cy="4876799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42" name="Google Shape;142;p37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3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44" name="Google Shape;144;p37"/>
          <p:cNvSpPr txBox="1"/>
          <p:nvPr>
            <p:ph idx="1" type="body"/>
          </p:nvPr>
        </p:nvSpPr>
        <p:spPr>
          <a:xfrm rot="-5400000">
            <a:off x="34427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p37"/>
          <p:cNvSpPr txBox="1"/>
          <p:nvPr>
            <p:ph type="title"/>
          </p:nvPr>
        </p:nvSpPr>
        <p:spPr>
          <a:xfrm>
            <a:off x="4877104" y="2188567"/>
            <a:ext cx="3885896" cy="837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act Info">
  <p:cSld name="Contact Info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2400" y="153987"/>
            <a:ext cx="8839201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38"/>
          <p:cNvSpPr txBox="1"/>
          <p:nvPr>
            <p:ph idx="1" type="body"/>
          </p:nvPr>
        </p:nvSpPr>
        <p:spPr>
          <a:xfrm rot="-5400000">
            <a:off x="78623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9" name="Google Shape;149;p3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3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51" name="Google Shape;151;p38"/>
          <p:cNvSpPr txBox="1"/>
          <p:nvPr>
            <p:ph idx="2" type="subTitle"/>
          </p:nvPr>
        </p:nvSpPr>
        <p:spPr>
          <a:xfrm>
            <a:off x="685800" y="3135206"/>
            <a:ext cx="3429000" cy="1209781"/>
          </a:xfrm>
          <a:prstGeom prst="rect">
            <a:avLst/>
          </a:prstGeom>
          <a:noFill/>
          <a:ln>
            <a:noFill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152" name="Google Shape;152;p38"/>
          <p:cNvCxnSpPr/>
          <p:nvPr/>
        </p:nvCxnSpPr>
        <p:spPr>
          <a:xfrm>
            <a:off x="746760" y="2973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</p:cxnSp>
      <p:pic>
        <p:nvPicPr>
          <p:cNvPr id="153" name="Google Shape;153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3200" y="4222800"/>
            <a:ext cx="1760400" cy="6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1 Content">
  <p:cSld name="2_Red/Gray 1 Content">
    <p:bg>
      <p:bgPr>
        <a:solidFill>
          <a:srgbClr val="E7E7E5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8" name="Google Shape;28;p21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1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  <a:defRPr/>
            </a:lvl1pPr>
            <a:lvl2pPr indent="-3429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vider - Full Red">
  <p:cSld name="1_Divider - Full Red">
    <p:bg>
      <p:bgPr>
        <a:solidFill>
          <a:srgbClr val="002F6C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9"/>
          <p:cNvSpPr txBox="1"/>
          <p:nvPr>
            <p:ph type="title"/>
          </p:nvPr>
        </p:nvSpPr>
        <p:spPr>
          <a:xfrm>
            <a:off x="1143000" y="534987"/>
            <a:ext cx="5486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39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39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3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cxnSp>
        <p:nvCxnSpPr>
          <p:cNvPr id="159" name="Google Shape;159;p39"/>
          <p:cNvCxnSpPr/>
          <p:nvPr/>
        </p:nvCxnSpPr>
        <p:spPr>
          <a:xfrm>
            <a:off x="746760" y="687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</p:cxnSp>
      <p:pic>
        <p:nvPicPr>
          <p:cNvPr id="160" name="Google Shape;160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3200" y="4222800"/>
            <a:ext cx="1760400" cy="6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9"/>
          <p:cNvSpPr/>
          <p:nvPr/>
        </p:nvSpPr>
        <p:spPr>
          <a:xfrm>
            <a:off x="3066091" y="3541242"/>
            <a:ext cx="4716016" cy="9130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uk-UA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Цей документ став можливим завдяки підтримці американського народу через Агентство США з міжнародного розвитку (USAID).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uk-UA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Tetra Tech ES,Inc. несе повну відповідальність за зміст цього документу. Викладений зміст не обов’язково відображає позицію USAID або Уряду Сполучених Штатів.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2 Content">
  <p:cSld name="2_Red/Gray 2 Content">
    <p:bg>
      <p:bgPr>
        <a:solidFill>
          <a:srgbClr val="E7E7E5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0"/>
          <p:cNvSpPr txBox="1"/>
          <p:nvPr>
            <p:ph idx="1" type="body"/>
          </p:nvPr>
        </p:nvSpPr>
        <p:spPr>
          <a:xfrm>
            <a:off x="686104" y="1296987"/>
            <a:ext cx="38096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64" name="Google Shape;164;p40"/>
          <p:cNvSpPr txBox="1"/>
          <p:nvPr>
            <p:ph idx="2" type="body"/>
          </p:nvPr>
        </p:nvSpPr>
        <p:spPr>
          <a:xfrm>
            <a:off x="4648200" y="1296987"/>
            <a:ext cx="38103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65" name="Google Shape;165;p40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40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4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68" name="Google Shape;168;p40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3 Content">
  <p:cSld name="2_Red/Gray 3 Content">
    <p:bg>
      <p:bgPr>
        <a:solidFill>
          <a:srgbClr val="E7E7E5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1"/>
          <p:cNvSpPr txBox="1"/>
          <p:nvPr>
            <p:ph idx="1" type="body"/>
          </p:nvPr>
        </p:nvSpPr>
        <p:spPr>
          <a:xfrm>
            <a:off x="686104" y="1296987"/>
            <a:ext cx="25142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71" name="Google Shape;171;p41"/>
          <p:cNvSpPr txBox="1"/>
          <p:nvPr>
            <p:ph idx="2" type="body"/>
          </p:nvPr>
        </p:nvSpPr>
        <p:spPr>
          <a:xfrm>
            <a:off x="5943600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72" name="Google Shape;172;p4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41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4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75" name="Google Shape;175;p41"/>
          <p:cNvSpPr txBox="1"/>
          <p:nvPr>
            <p:ph idx="3" type="body"/>
          </p:nvPr>
        </p:nvSpPr>
        <p:spPr>
          <a:xfrm>
            <a:off x="3314548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76" name="Google Shape;176;p41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1 Content + Bottom Photo">
  <p:cSld name="2_Red/Gray 1 Content + Bottom Photo">
    <p:bg>
      <p:bgPr>
        <a:solidFill>
          <a:srgbClr val="E7E7E5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2"/>
          <p:cNvSpPr/>
          <p:nvPr>
            <p:ph idx="2" type="pic"/>
          </p:nvPr>
        </p:nvSpPr>
        <p:spPr>
          <a:xfrm>
            <a:off x="152400" y="2592387"/>
            <a:ext cx="8839200" cy="24405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79" name="Google Shape;179;p42"/>
          <p:cNvSpPr txBox="1"/>
          <p:nvPr>
            <p:ph idx="1" type="body"/>
          </p:nvPr>
        </p:nvSpPr>
        <p:spPr>
          <a:xfrm>
            <a:off x="685800" y="12969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>
                <a:solidFill>
                  <a:srgbClr val="6C6463"/>
                </a:solidFill>
              </a:defRPr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0" name="Google Shape;180;p42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42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4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83" name="Google Shape;183;p42"/>
          <p:cNvSpPr txBox="1"/>
          <p:nvPr>
            <p:ph idx="3" type="body"/>
          </p:nvPr>
        </p:nvSpPr>
        <p:spPr>
          <a:xfrm rot="-5400000">
            <a:off x="7862313" y="3537008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4" name="Google Shape;184;p42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1 Content + Right Photo">
  <p:cSld name="2_Red/Gray 1 Content + Right Photo">
    <p:bg>
      <p:bgPr>
        <a:solidFill>
          <a:srgbClr val="E7E7E5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3"/>
          <p:cNvSpPr/>
          <p:nvPr>
            <p:ph idx="2" type="pic"/>
          </p:nvPr>
        </p:nvSpPr>
        <p:spPr>
          <a:xfrm>
            <a:off x="4572000" y="153988"/>
            <a:ext cx="4419600" cy="4876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87" name="Google Shape;187;p43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4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89" name="Google Shape;189;p43"/>
          <p:cNvSpPr txBox="1"/>
          <p:nvPr>
            <p:ph idx="1" type="body"/>
          </p:nvPr>
        </p:nvSpPr>
        <p:spPr>
          <a:xfrm>
            <a:off x="685800" y="1677987"/>
            <a:ext cx="3657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43"/>
          <p:cNvSpPr txBox="1"/>
          <p:nvPr>
            <p:ph idx="3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43"/>
          <p:cNvSpPr txBox="1"/>
          <p:nvPr>
            <p:ph type="title"/>
          </p:nvPr>
        </p:nvSpPr>
        <p:spPr>
          <a:xfrm>
            <a:off x="685800" y="678715"/>
            <a:ext cx="36576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Title Only">
  <p:cSld name="2_Red/Gray Title Only">
    <p:bg>
      <p:bgPr>
        <a:solidFill>
          <a:srgbClr val="E7E7E5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4"/>
          <p:cNvSpPr/>
          <p:nvPr>
            <p:ph idx="2" type="pic"/>
          </p:nvPr>
        </p:nvSpPr>
        <p:spPr>
          <a:xfrm>
            <a:off x="152400" y="153987"/>
            <a:ext cx="4419600" cy="48767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94" name="Google Shape;194;p44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4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96" name="Google Shape;196;p44"/>
          <p:cNvSpPr txBox="1"/>
          <p:nvPr>
            <p:ph idx="1" type="body"/>
          </p:nvPr>
        </p:nvSpPr>
        <p:spPr>
          <a:xfrm rot="-5400000">
            <a:off x="34427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44"/>
          <p:cNvSpPr txBox="1"/>
          <p:nvPr>
            <p:ph type="title"/>
          </p:nvPr>
        </p:nvSpPr>
        <p:spPr>
          <a:xfrm>
            <a:off x="4877104" y="2188567"/>
            <a:ext cx="3885896" cy="837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1 Content">
  <p:cSld name="3_Red/Gray 1 Content">
    <p:bg>
      <p:bgPr>
        <a:solidFill>
          <a:schemeClr val="lt1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5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45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4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02" name="Google Shape;202;p45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3" name="Google Shape;203;p45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  <a:defRPr/>
            </a:lvl1pPr>
            <a:lvl2pPr indent="-3429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2 Content">
  <p:cSld name="3_Red/Gray 2 Content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6"/>
          <p:cNvSpPr txBox="1"/>
          <p:nvPr>
            <p:ph idx="1" type="body"/>
          </p:nvPr>
        </p:nvSpPr>
        <p:spPr>
          <a:xfrm>
            <a:off x="686104" y="1296987"/>
            <a:ext cx="38096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06" name="Google Shape;206;p46"/>
          <p:cNvSpPr txBox="1"/>
          <p:nvPr>
            <p:ph idx="2" type="body"/>
          </p:nvPr>
        </p:nvSpPr>
        <p:spPr>
          <a:xfrm>
            <a:off x="4648200" y="1296987"/>
            <a:ext cx="38103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07" name="Google Shape;207;p46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8" name="Google Shape;208;p46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4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10" name="Google Shape;210;p46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3 Content">
  <p:cSld name="3_Red/Gray 3 Content">
    <p:bg>
      <p:bgPr>
        <a:solidFill>
          <a:schemeClr val="lt1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7"/>
          <p:cNvSpPr txBox="1"/>
          <p:nvPr>
            <p:ph idx="1" type="body"/>
          </p:nvPr>
        </p:nvSpPr>
        <p:spPr>
          <a:xfrm>
            <a:off x="686104" y="1296987"/>
            <a:ext cx="25142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13" name="Google Shape;213;p47"/>
          <p:cNvSpPr txBox="1"/>
          <p:nvPr>
            <p:ph idx="2" type="body"/>
          </p:nvPr>
        </p:nvSpPr>
        <p:spPr>
          <a:xfrm>
            <a:off x="5943600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14" name="Google Shape;214;p47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p47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4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17" name="Google Shape;217;p47"/>
          <p:cNvSpPr txBox="1"/>
          <p:nvPr>
            <p:ph idx="3" type="body"/>
          </p:nvPr>
        </p:nvSpPr>
        <p:spPr>
          <a:xfrm>
            <a:off x="3314548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18" name="Google Shape;218;p47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1 Content + Bottom Photo">
  <p:cSld name="3_Red/Gray 1 Content + Bottom Photo">
    <p:bg>
      <p:bgPr>
        <a:solidFill>
          <a:schemeClr val="lt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8"/>
          <p:cNvSpPr/>
          <p:nvPr>
            <p:ph idx="2" type="pic"/>
          </p:nvPr>
        </p:nvSpPr>
        <p:spPr>
          <a:xfrm>
            <a:off x="152400" y="2592387"/>
            <a:ext cx="8839200" cy="2440594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221" name="Google Shape;221;p48"/>
          <p:cNvSpPr txBox="1"/>
          <p:nvPr>
            <p:ph idx="1" type="body"/>
          </p:nvPr>
        </p:nvSpPr>
        <p:spPr>
          <a:xfrm>
            <a:off x="685800" y="12969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>
                <a:solidFill>
                  <a:srgbClr val="6C6463"/>
                </a:solidFill>
              </a:defRPr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2" name="Google Shape;222;p4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3" name="Google Shape;223;p48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4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25" name="Google Shape;225;p48"/>
          <p:cNvSpPr txBox="1"/>
          <p:nvPr>
            <p:ph idx="3" type="body"/>
          </p:nvPr>
        </p:nvSpPr>
        <p:spPr>
          <a:xfrm rot="-5400000">
            <a:off x="7862313" y="3537008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6" name="Google Shape;226;p48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Full Photo">
  <p:cSld name="Cover - Full Photo">
    <p:bg>
      <p:bgPr>
        <a:solidFill>
          <a:schemeClr val="dk1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2400" y="153988"/>
            <a:ext cx="8839199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22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2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5" name="Google Shape;35;p22"/>
          <p:cNvSpPr txBox="1"/>
          <p:nvPr>
            <p:ph type="ctrTitle"/>
          </p:nvPr>
        </p:nvSpPr>
        <p:spPr>
          <a:xfrm>
            <a:off x="685800" y="1601787"/>
            <a:ext cx="3886200" cy="1209781"/>
          </a:xfrm>
          <a:prstGeom prst="rect">
            <a:avLst/>
          </a:prstGeom>
          <a:noFill/>
          <a:ln>
            <a:noFill/>
          </a:ln>
          <a:effectLst>
            <a:outerShdw blurRad="254000" rotWithShape="0" algn="tl">
              <a:srgbClr val="000000">
                <a:alpha val="20000"/>
              </a:srgbClr>
            </a:outerShdw>
          </a:effectLst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ill Sans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2"/>
          <p:cNvSpPr txBox="1"/>
          <p:nvPr>
            <p:ph idx="1" type="subTitle"/>
          </p:nvPr>
        </p:nvSpPr>
        <p:spPr>
          <a:xfrm>
            <a:off x="685800" y="3135206"/>
            <a:ext cx="3429000" cy="1209781"/>
          </a:xfrm>
          <a:prstGeom prst="rect">
            <a:avLst/>
          </a:prstGeom>
          <a:noFill/>
          <a:ln>
            <a:noFill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37" name="Google Shape;37;p22"/>
          <p:cNvCxnSpPr/>
          <p:nvPr/>
        </p:nvCxnSpPr>
        <p:spPr>
          <a:xfrm>
            <a:off x="746760" y="2973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</p:cxnSp>
      <p:sp>
        <p:nvSpPr>
          <p:cNvPr id="38" name="Google Shape;38;p22"/>
          <p:cNvSpPr txBox="1"/>
          <p:nvPr>
            <p:ph idx="2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sz="6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39" name="Google Shape;3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1473" y="447838"/>
            <a:ext cx="1760400" cy="6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1 Content + Right Photo">
  <p:cSld name="3_Red/Gray 1 Content + Right Photo">
    <p:bg>
      <p:bgPr>
        <a:solidFill>
          <a:schemeClr val="lt1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9"/>
          <p:cNvSpPr/>
          <p:nvPr>
            <p:ph idx="2" type="pic"/>
          </p:nvPr>
        </p:nvSpPr>
        <p:spPr>
          <a:xfrm>
            <a:off x="4572000" y="153988"/>
            <a:ext cx="4419600" cy="4876800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229" name="Google Shape;229;p49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0" name="Google Shape;230;p4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31" name="Google Shape;231;p49"/>
          <p:cNvSpPr txBox="1"/>
          <p:nvPr>
            <p:ph idx="1" type="body"/>
          </p:nvPr>
        </p:nvSpPr>
        <p:spPr>
          <a:xfrm>
            <a:off x="685800" y="1677987"/>
            <a:ext cx="3657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2" name="Google Shape;232;p49"/>
          <p:cNvSpPr txBox="1"/>
          <p:nvPr>
            <p:ph idx="3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3" name="Google Shape;233;p49"/>
          <p:cNvSpPr txBox="1"/>
          <p:nvPr>
            <p:ph type="title"/>
          </p:nvPr>
        </p:nvSpPr>
        <p:spPr>
          <a:xfrm>
            <a:off x="685800" y="678715"/>
            <a:ext cx="36576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Title Only">
  <p:cSld name="3_Red/Gray Title Only">
    <p:bg>
      <p:bgPr>
        <a:solidFill>
          <a:schemeClr val="lt1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50"/>
          <p:cNvSpPr/>
          <p:nvPr>
            <p:ph idx="2" type="pic"/>
          </p:nvPr>
        </p:nvSpPr>
        <p:spPr>
          <a:xfrm>
            <a:off x="152400" y="153987"/>
            <a:ext cx="4419600" cy="4876799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236" name="Google Shape;236;p50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7" name="Google Shape;237;p5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38" name="Google Shape;238;p50"/>
          <p:cNvSpPr txBox="1"/>
          <p:nvPr>
            <p:ph idx="1" type="body"/>
          </p:nvPr>
        </p:nvSpPr>
        <p:spPr>
          <a:xfrm rot="-5400000">
            <a:off x="34427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9" name="Google Shape;239;p50"/>
          <p:cNvSpPr txBox="1"/>
          <p:nvPr>
            <p:ph type="title"/>
          </p:nvPr>
        </p:nvSpPr>
        <p:spPr>
          <a:xfrm>
            <a:off x="4877104" y="2188567"/>
            <a:ext cx="3885896" cy="837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Full Red">
  <p:cSld name="Cover - Full Red">
    <p:bg>
      <p:bgPr>
        <a:solidFill>
          <a:srgbClr val="BA0C2F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3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3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44" name="Google Shape;44;p23"/>
          <p:cNvSpPr txBox="1"/>
          <p:nvPr>
            <p:ph type="ctrTitle"/>
          </p:nvPr>
        </p:nvSpPr>
        <p:spPr>
          <a:xfrm>
            <a:off x="685800" y="1601787"/>
            <a:ext cx="3886200" cy="12097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ill Sans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3"/>
          <p:cNvSpPr txBox="1"/>
          <p:nvPr>
            <p:ph idx="1" type="subTitle"/>
          </p:nvPr>
        </p:nvSpPr>
        <p:spPr>
          <a:xfrm>
            <a:off x="685800" y="3135206"/>
            <a:ext cx="3429000" cy="1209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46" name="Google Shape;46;p23"/>
          <p:cNvCxnSpPr/>
          <p:nvPr/>
        </p:nvCxnSpPr>
        <p:spPr>
          <a:xfrm>
            <a:off x="746760" y="2973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7" name="Google Shape;47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1473" y="447838"/>
            <a:ext cx="1760400" cy="6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Full Red">
  <p:cSld name="Divider - Full Red">
    <p:bg>
      <p:bgPr>
        <a:solidFill>
          <a:srgbClr val="BA0C2F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4"/>
          <p:cNvSpPr txBox="1"/>
          <p:nvPr>
            <p:ph type="title"/>
          </p:nvPr>
        </p:nvSpPr>
        <p:spPr>
          <a:xfrm>
            <a:off x="1143000" y="534987"/>
            <a:ext cx="5486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4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4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cxnSp>
        <p:nvCxnSpPr>
          <p:cNvPr id="53" name="Google Shape;53;p24"/>
          <p:cNvCxnSpPr/>
          <p:nvPr/>
        </p:nvCxnSpPr>
        <p:spPr>
          <a:xfrm>
            <a:off x="746760" y="687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</p:cxnSp>
      <p:pic>
        <p:nvPicPr>
          <p:cNvPr id="54" name="Google Shape;54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3200" y="4222800"/>
            <a:ext cx="1760400" cy="6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24"/>
          <p:cNvSpPr/>
          <p:nvPr/>
        </p:nvSpPr>
        <p:spPr>
          <a:xfrm>
            <a:off x="3066091" y="3541242"/>
            <a:ext cx="4716016" cy="9130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uk-UA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Цей документ став можливим завдяки підтримці американського народу через Агентство США з міжнародного розвитку (USAID).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uk-UA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Tetra Tech ES,Inc. несе повну відповідальність за зміст цього документу. Викладений зміст не обов’язково відображає позицію USAID або Уряду Сполучених Штатів.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1 Content">
  <p:cSld name="Red/Gray 1 Content">
    <p:bg>
      <p:bgPr>
        <a:solidFill>
          <a:srgbClr val="E7E7E5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5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5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60" name="Google Shape;60;p25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5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2 Content">
  <p:cSld name="Red/Gray 2 Content">
    <p:bg>
      <p:bgPr>
        <a:solidFill>
          <a:srgbClr val="E7E7E5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6"/>
          <p:cNvSpPr txBox="1"/>
          <p:nvPr>
            <p:ph idx="1" type="body"/>
          </p:nvPr>
        </p:nvSpPr>
        <p:spPr>
          <a:xfrm>
            <a:off x="686104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4" name="Google Shape;64;p26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6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67" name="Google Shape;67;p26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Red/Gray 2 Content">
  <p:cSld name="4_Red/Gray 2 Content">
    <p:bg>
      <p:bgPr>
        <a:solidFill>
          <a:srgbClr val="E7E7E5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/>
          <p:nvPr>
            <p:ph idx="1" type="body"/>
          </p:nvPr>
        </p:nvSpPr>
        <p:spPr>
          <a:xfrm>
            <a:off x="686104" y="1296987"/>
            <a:ext cx="38096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0" name="Google Shape;70;p27"/>
          <p:cNvSpPr txBox="1"/>
          <p:nvPr>
            <p:ph idx="2" type="body"/>
          </p:nvPr>
        </p:nvSpPr>
        <p:spPr>
          <a:xfrm>
            <a:off x="4648200" y="1296987"/>
            <a:ext cx="38103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1" name="Google Shape;71;p27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7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74" name="Google Shape;74;p27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3 Content">
  <p:cSld name="Red/Gray 3 Content">
    <p:bg>
      <p:bgPr>
        <a:solidFill>
          <a:srgbClr val="E7E7E5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8"/>
          <p:cNvSpPr txBox="1"/>
          <p:nvPr>
            <p:ph idx="1" type="body"/>
          </p:nvPr>
        </p:nvSpPr>
        <p:spPr>
          <a:xfrm>
            <a:off x="686104" y="1296987"/>
            <a:ext cx="25142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7" name="Google Shape;77;p28"/>
          <p:cNvSpPr txBox="1"/>
          <p:nvPr>
            <p:ph idx="2" type="body"/>
          </p:nvPr>
        </p:nvSpPr>
        <p:spPr>
          <a:xfrm>
            <a:off x="5943600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8" name="Google Shape;78;p2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8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81" name="Google Shape;81;p28"/>
          <p:cNvSpPr txBox="1"/>
          <p:nvPr>
            <p:ph idx="3" type="body"/>
          </p:nvPr>
        </p:nvSpPr>
        <p:spPr>
          <a:xfrm>
            <a:off x="3314548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28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32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7E7E5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 b="0" i="0" sz="2400" u="none" cap="none" strike="noStrike">
                <a:solidFill>
                  <a:srgbClr val="BA0C2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9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30200" lvl="1" marL="914400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42900" lvl="2" marL="1371600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2" name="Google Shape;12;p19"/>
          <p:cNvSpPr txBox="1"/>
          <p:nvPr>
            <p:ph idx="10" type="dt"/>
          </p:nvPr>
        </p:nvSpPr>
        <p:spPr>
          <a:xfrm>
            <a:off x="152400" y="4864207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3" name="Google Shape;13;p19"/>
          <p:cNvSpPr txBox="1"/>
          <p:nvPr>
            <p:ph idx="11" type="ftr"/>
          </p:nvPr>
        </p:nvSpPr>
        <p:spPr>
          <a:xfrm>
            <a:off x="3124200" y="4864207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4" name="Google Shape;14;p19"/>
          <p:cNvSpPr txBox="1"/>
          <p:nvPr>
            <p:ph idx="12" type="sldNum"/>
          </p:nvPr>
        </p:nvSpPr>
        <p:spPr>
          <a:xfrm>
            <a:off x="6858000" y="4864207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15" name="Google Shape;15;p19"/>
          <p:cNvSpPr/>
          <p:nvPr/>
        </p:nvSpPr>
        <p:spPr>
          <a:xfrm>
            <a:off x="0" y="0"/>
            <a:ext cx="9144000" cy="5189384"/>
          </a:xfrm>
          <a:prstGeom prst="frame">
            <a:avLst>
              <a:gd fmla="val 2963" name="adj1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Relationship Id="rId4" Type="http://schemas.openxmlformats.org/officeDocument/2006/relationships/image" Target="../media/image21.jpg"/><Relationship Id="rId5" Type="http://schemas.openxmlformats.org/officeDocument/2006/relationships/image" Target="../media/image19.jpg"/><Relationship Id="rId6" Type="http://schemas.openxmlformats.org/officeDocument/2006/relationships/image" Target="../media/image20.jpg"/><Relationship Id="rId7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Relationship Id="rId4" Type="http://schemas.openxmlformats.org/officeDocument/2006/relationships/image" Target="../media/image17.png"/><Relationship Id="rId5" Type="http://schemas.openxmlformats.org/officeDocument/2006/relationships/image" Target="../media/image2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money.ecoclubrivne.org/" TargetMode="External"/><Relationship Id="rId4" Type="http://schemas.openxmlformats.org/officeDocument/2006/relationships/hyperlink" Target="https://ecoaction.org.ua/zmina-klimatu-ua-ta-svit.html" TargetMode="External"/><Relationship Id="rId9" Type="http://schemas.openxmlformats.org/officeDocument/2006/relationships/hyperlink" Target="https://ecoaction.org.ua/holos-zhinok-novoho-mista.html" TargetMode="External"/><Relationship Id="rId5" Type="http://schemas.openxmlformats.org/officeDocument/2006/relationships/hyperlink" Target="https://ecoclubrivne.org/posibnyk_hromadam/" TargetMode="External"/><Relationship Id="rId6" Type="http://schemas.openxmlformats.org/officeDocument/2006/relationships/hyperlink" Target="https://ecotown.com.ua/" TargetMode="External"/><Relationship Id="rId7" Type="http://schemas.openxmlformats.org/officeDocument/2006/relationships/hyperlink" Target="https://energytransition.in.ua/" TargetMode="External"/><Relationship Id="rId8" Type="http://schemas.openxmlformats.org/officeDocument/2006/relationships/hyperlink" Target="https://ecoaction.org.ua/yaki-vysnovky-zrobyla-nimechchyna-pislya-chornobylyu.html" TargetMode="External"/><Relationship Id="rId11" Type="http://schemas.openxmlformats.org/officeDocument/2006/relationships/hyperlink" Target="https://eefund.org.ua/programa-energodim" TargetMode="External"/><Relationship Id="rId10" Type="http://schemas.openxmlformats.org/officeDocument/2006/relationships/hyperlink" Target="https://aea.org.ua/training/training-centers-for-energy-management/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png"/><Relationship Id="rId4" Type="http://schemas.openxmlformats.org/officeDocument/2006/relationships/image" Target="../media/image14.png"/><Relationship Id="rId9" Type="http://schemas.openxmlformats.org/officeDocument/2006/relationships/image" Target="../media/image22.png"/><Relationship Id="rId5" Type="http://schemas.openxmlformats.org/officeDocument/2006/relationships/image" Target="../media/image25.png"/><Relationship Id="rId6" Type="http://schemas.openxmlformats.org/officeDocument/2006/relationships/image" Target="../media/image24.png"/><Relationship Id="rId7" Type="http://schemas.openxmlformats.org/officeDocument/2006/relationships/image" Target="../media/image13.png"/><Relationship Id="rId8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Relationship Id="rId4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5" Type="http://schemas.openxmlformats.org/officeDocument/2006/relationships/image" Target="../media/image1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30.jpg"/><Relationship Id="rId5" Type="http://schemas.openxmlformats.org/officeDocument/2006/relationships/image" Target="../media/image3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"/>
          <p:cNvSpPr txBox="1"/>
          <p:nvPr>
            <p:ph idx="10" type="dt"/>
          </p:nvPr>
        </p:nvSpPr>
        <p:spPr>
          <a:xfrm>
            <a:off x="301256" y="4660714"/>
            <a:ext cx="2133600" cy="276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200"/>
              <a:t>12/11/2020</a:t>
            </a:r>
            <a:endParaRPr sz="1200"/>
          </a:p>
        </p:txBody>
      </p:sp>
      <p:sp>
        <p:nvSpPr>
          <p:cNvPr id="245" name="Google Shape;245;p1"/>
          <p:cNvSpPr txBox="1"/>
          <p:nvPr>
            <p:ph idx="11" type="ftr"/>
          </p:nvPr>
        </p:nvSpPr>
        <p:spPr>
          <a:xfrm>
            <a:off x="1828801" y="4529024"/>
            <a:ext cx="5486399" cy="5232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400"/>
              <a:t>Тренінг «Розробка програм сталого енергетичного розвитку ОТГ»</a:t>
            </a:r>
            <a:endParaRPr sz="1400"/>
          </a:p>
        </p:txBody>
      </p:sp>
      <p:sp>
        <p:nvSpPr>
          <p:cNvPr id="246" name="Google Shape;246;p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47" name="Google Shape;247;p1"/>
          <p:cNvSpPr txBox="1"/>
          <p:nvPr>
            <p:ph type="ctrTitle"/>
          </p:nvPr>
        </p:nvSpPr>
        <p:spPr>
          <a:xfrm>
            <a:off x="685798" y="1775637"/>
            <a:ext cx="6172201" cy="103593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60"/>
              <a:buFont typeface="Gill Sans"/>
              <a:buNone/>
            </a:pPr>
            <a:r>
              <a:rPr b="1" lang="uk-UA" sz="2160"/>
              <a:t>Від планів дій сталого енергетичного розвитку до дорожніх карт та </a:t>
            </a:r>
            <a:r>
              <a:rPr b="1" lang="uk-UA" sz="2430"/>
              <a:t>реальних</a:t>
            </a:r>
            <a:r>
              <a:rPr b="1" lang="uk-UA" sz="2160"/>
              <a:t> заходів</a:t>
            </a:r>
            <a:endParaRPr b="1" sz="2160"/>
          </a:p>
        </p:txBody>
      </p:sp>
      <p:sp>
        <p:nvSpPr>
          <p:cNvPr id="248" name="Google Shape;248;p1"/>
          <p:cNvSpPr txBox="1"/>
          <p:nvPr>
            <p:ph idx="1" type="subTitle"/>
          </p:nvPr>
        </p:nvSpPr>
        <p:spPr>
          <a:xfrm>
            <a:off x="685798" y="3135206"/>
            <a:ext cx="5680626" cy="1209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57"/>
              <a:buNone/>
            </a:pPr>
            <a:r>
              <a:rPr lang="uk-UA" sz="1757"/>
              <a:t>Як ефективно втілювати інтегровану кліматичну та енергетичну політику на місцях?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65"/>
              <a:buNone/>
            </a:pPr>
            <a:r>
              <a:t/>
            </a:r>
            <a:endParaRPr sz="1665"/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65"/>
              <a:buNone/>
            </a:pPr>
            <a:r>
              <a:rPr i="1" lang="uk-UA" sz="1665"/>
              <a:t>Олег Савицький, експерт Української Кліматичної Мережі</a:t>
            </a:r>
            <a:endParaRPr/>
          </a:p>
        </p:txBody>
      </p:sp>
      <p:pic>
        <p:nvPicPr>
          <p:cNvPr id="249" name="Google Shape;24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99364" y="468717"/>
            <a:ext cx="991744" cy="630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6000" y="516325"/>
            <a:ext cx="1007400" cy="57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37" name="Google Shape;337;p10"/>
          <p:cNvSpPr txBox="1"/>
          <p:nvPr>
            <p:ph type="title"/>
          </p:nvPr>
        </p:nvSpPr>
        <p:spPr>
          <a:xfrm>
            <a:off x="686104" y="453576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ПДСЕРК на практиці</a:t>
            </a:r>
            <a:endParaRPr/>
          </a:p>
        </p:txBody>
      </p:sp>
      <p:sp>
        <p:nvSpPr>
          <p:cNvPr id="338" name="Google Shape;338;p10"/>
          <p:cNvSpPr txBox="1"/>
          <p:nvPr>
            <p:ph idx="1" type="body"/>
          </p:nvPr>
        </p:nvSpPr>
        <p:spPr>
          <a:xfrm>
            <a:off x="685800" y="1101513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uk-UA"/>
              <a:t>комбінування організаційних, технічних та регуляторних заходів по започаткуванню системи енергетичного менеджменту на рівні громади;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uk-UA"/>
              <a:t>виконання енергетичних аудитів та інвентаризація наявної інфраструктури ОТГ;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uk-UA"/>
              <a:t>збір даних по споживанню та виробництву тепла та енергоносіїв через муніципальну енергетичну інформаційну систему;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uk-UA"/>
              <a:t>визначення цільових показників, загальних шляхів їх досягнення та методів моніторингу;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uk-UA"/>
              <a:t>відбір проектів у відповідності до поставлених цільових показників, з врахуванням фінансової, організаційної та технічної спроможності;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uk-UA"/>
              <a:t>залучення фінансування для реалізації проектів ПДСЕРК.</a:t>
            </a:r>
            <a:endParaRPr/>
          </a:p>
          <a:p>
            <a:pPr indent="-1285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339" name="Google Shape;339;p10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40" name="Google Shape;340;p10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8888" y="830057"/>
            <a:ext cx="3576768" cy="2682576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1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47" name="Google Shape;347;p11"/>
          <p:cNvSpPr txBox="1"/>
          <p:nvPr>
            <p:ph type="title"/>
          </p:nvPr>
        </p:nvSpPr>
        <p:spPr>
          <a:xfrm>
            <a:off x="2181896" y="228203"/>
            <a:ext cx="5120449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Енергетичні дані – чому це важливо?</a:t>
            </a:r>
            <a:endParaRPr/>
          </a:p>
        </p:txBody>
      </p:sp>
      <p:pic>
        <p:nvPicPr>
          <p:cNvPr id="348" name="Google Shape;348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58635" y="769414"/>
            <a:ext cx="3259342" cy="2033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11"/>
          <p:cNvPicPr preferRelativeResize="0"/>
          <p:nvPr>
            <p:ph idx="1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19200" y="1728891"/>
            <a:ext cx="3053798" cy="2033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2450" y="3053866"/>
            <a:ext cx="2133600" cy="1426845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11"/>
          <p:cNvSpPr txBox="1"/>
          <p:nvPr/>
        </p:nvSpPr>
        <p:spPr>
          <a:xfrm>
            <a:off x="4330830" y="2361554"/>
            <a:ext cx="74530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uk-UA" sz="24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VS</a:t>
            </a:r>
            <a:endParaRPr b="1"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52" name="Google Shape;352;p11"/>
          <p:cNvPicPr preferRelativeResize="0"/>
          <p:nvPr/>
        </p:nvPicPr>
        <p:blipFill rotWithShape="1">
          <a:blip r:embed="rId7">
            <a:alphaModFix/>
          </a:blip>
          <a:srcRect b="3343" l="15067" r="19669" t="28264"/>
          <a:stretch/>
        </p:blipFill>
        <p:spPr>
          <a:xfrm>
            <a:off x="5183310" y="2387958"/>
            <a:ext cx="3125142" cy="2302693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11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54" name="Google Shape;354;p11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 u="non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60" name="Google Shape;360;p12"/>
          <p:cNvSpPr txBox="1"/>
          <p:nvPr>
            <p:ph type="title"/>
          </p:nvPr>
        </p:nvSpPr>
        <p:spPr>
          <a:xfrm>
            <a:off x="1566006" y="388593"/>
            <a:ext cx="6770594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Приклади якісних та «живих» ПДСЕРК</a:t>
            </a:r>
            <a:endParaRPr/>
          </a:p>
        </p:txBody>
      </p:sp>
      <p:pic>
        <p:nvPicPr>
          <p:cNvPr id="361" name="Google Shape;361;p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2527" y="1039467"/>
            <a:ext cx="2418079" cy="3432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72637" y="1039467"/>
            <a:ext cx="2466264" cy="3432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70336" y="1039466"/>
            <a:ext cx="2466264" cy="3459175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12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65" name="Google Shape;365;p12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71" name="Google Shape;371;p13"/>
          <p:cNvSpPr txBox="1"/>
          <p:nvPr>
            <p:ph type="title"/>
          </p:nvPr>
        </p:nvSpPr>
        <p:spPr>
          <a:xfrm>
            <a:off x="686104" y="512948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Інструменти для практичного втілення ПДСЕРК</a:t>
            </a:r>
            <a:endParaRPr/>
          </a:p>
        </p:txBody>
      </p:sp>
      <p:sp>
        <p:nvSpPr>
          <p:cNvPr id="372" name="Google Shape;372;p13"/>
          <p:cNvSpPr txBox="1"/>
          <p:nvPr>
            <p:ph idx="1" type="body"/>
          </p:nvPr>
        </p:nvSpPr>
        <p:spPr>
          <a:xfrm>
            <a:off x="685800" y="1217229"/>
            <a:ext cx="7772704" cy="3335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Організаційна структура: розподіл функцій у команді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Електронний облік споживання енергоресурсів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Регуляторні заходи </a:t>
            </a:r>
            <a:endParaRPr/>
          </a:p>
          <a:p>
            <a:pPr indent="-13620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Освітні програми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Інформування та електронні сервіси для громадян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Інфокампанії та заохочувальні заходи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None/>
            </a:pPr>
            <a:r>
              <a:t/>
            </a:r>
            <a:endParaRPr sz="1480"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Енергосервісні контракти для муніципальних будівель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Приватно-публічне партнерство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Пільгове кредитування 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None/>
            </a:pPr>
            <a:r>
              <a:t/>
            </a:r>
            <a:endParaRPr sz="1480"/>
          </a:p>
        </p:txBody>
      </p:sp>
      <p:sp>
        <p:nvSpPr>
          <p:cNvPr id="373" name="Google Shape;373;p13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74" name="Google Shape;374;p13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80" name="Google Shape;380;p14"/>
          <p:cNvSpPr txBox="1"/>
          <p:nvPr>
            <p:ph type="title"/>
          </p:nvPr>
        </p:nvSpPr>
        <p:spPr>
          <a:xfrm>
            <a:off x="686104" y="63859"/>
            <a:ext cx="8034314" cy="73624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Перетворюємо ПДСЕРК на дорожні карти – як це працює?</a:t>
            </a:r>
            <a:endParaRPr/>
          </a:p>
        </p:txBody>
      </p:sp>
      <p:grpSp>
        <p:nvGrpSpPr>
          <p:cNvPr id="381" name="Google Shape;381;p14"/>
          <p:cNvGrpSpPr/>
          <p:nvPr/>
        </p:nvGrpSpPr>
        <p:grpSpPr>
          <a:xfrm>
            <a:off x="666081" y="1038819"/>
            <a:ext cx="3494858" cy="3552278"/>
            <a:chOff x="511676" y="1018"/>
            <a:chExt cx="3494858" cy="3552278"/>
          </a:xfrm>
        </p:grpSpPr>
        <p:sp>
          <p:nvSpPr>
            <p:cNvPr id="382" name="Google Shape;382;p14"/>
            <p:cNvSpPr/>
            <p:nvPr/>
          </p:nvSpPr>
          <p:spPr>
            <a:xfrm>
              <a:off x="1780369" y="1018"/>
              <a:ext cx="957472" cy="622357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14"/>
            <p:cNvSpPr txBox="1"/>
            <p:nvPr/>
          </p:nvSpPr>
          <p:spPr>
            <a:xfrm>
              <a:off x="1810750" y="31399"/>
              <a:ext cx="896710" cy="5615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800"/>
                <a:buFont typeface="Gill Sans"/>
                <a:buNone/>
              </a:pPr>
              <a:r>
                <a:rPr lang="uk-UA" sz="800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Постановка цілей</a:t>
              </a:r>
              <a:endParaRPr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794145" y="312196"/>
              <a:ext cx="2929921" cy="2929921"/>
            </a:xfrm>
            <a:custGeom>
              <a:rect b="b" l="l" r="r" t="t"/>
              <a:pathLst>
                <a:path extrusionOk="0" h="120000" w="120000">
                  <a:moveTo>
                    <a:pt x="84529" y="5243"/>
                  </a:moveTo>
                  <a:lnTo>
                    <a:pt x="84529" y="5243"/>
                  </a:lnTo>
                  <a:cubicBezTo>
                    <a:pt x="89436" y="7441"/>
                    <a:pt x="94025" y="10289"/>
                    <a:pt x="98173" y="13710"/>
                  </a:cubicBezTo>
                </a:path>
              </a:pathLst>
            </a:cu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14"/>
            <p:cNvSpPr/>
            <p:nvPr/>
          </p:nvSpPr>
          <p:spPr>
            <a:xfrm>
              <a:off x="3049062" y="733498"/>
              <a:ext cx="957472" cy="622357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6" name="Google Shape;386;p14"/>
            <p:cNvSpPr txBox="1"/>
            <p:nvPr/>
          </p:nvSpPr>
          <p:spPr>
            <a:xfrm>
              <a:off x="3079443" y="763879"/>
              <a:ext cx="896710" cy="5615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800"/>
                <a:buFont typeface="Gill Sans"/>
                <a:buNone/>
              </a:pPr>
              <a:r>
                <a:rPr lang="uk-UA" sz="800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Збір даних</a:t>
              </a:r>
              <a:endParaRPr/>
            </a:p>
          </p:txBody>
        </p:sp>
        <p:sp>
          <p:nvSpPr>
            <p:cNvPr id="387" name="Google Shape;387;p14"/>
            <p:cNvSpPr/>
            <p:nvPr/>
          </p:nvSpPr>
          <p:spPr>
            <a:xfrm>
              <a:off x="794145" y="312196"/>
              <a:ext cx="2929921" cy="2929921"/>
            </a:xfrm>
            <a:custGeom>
              <a:rect b="b" l="l" r="r" t="t"/>
              <a:pathLst>
                <a:path extrusionOk="0" h="120000" w="120000">
                  <a:moveTo>
                    <a:pt x="119066" y="49455"/>
                  </a:moveTo>
                  <a:lnTo>
                    <a:pt x="119066" y="49455"/>
                  </a:lnTo>
                  <a:cubicBezTo>
                    <a:pt x="120311" y="56430"/>
                    <a:pt x="120311" y="63570"/>
                    <a:pt x="119066" y="70545"/>
                  </a:cubicBezTo>
                </a:path>
              </a:pathLst>
            </a:cu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14"/>
            <p:cNvSpPr/>
            <p:nvPr/>
          </p:nvSpPr>
          <p:spPr>
            <a:xfrm>
              <a:off x="3049062" y="2198459"/>
              <a:ext cx="957472" cy="622357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14"/>
            <p:cNvSpPr txBox="1"/>
            <p:nvPr/>
          </p:nvSpPr>
          <p:spPr>
            <a:xfrm>
              <a:off x="3079443" y="2228840"/>
              <a:ext cx="896710" cy="5615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800"/>
                <a:buFont typeface="Gill Sans"/>
                <a:buNone/>
              </a:pPr>
              <a:r>
                <a:rPr lang="uk-UA" sz="800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Моделювання:</a:t>
              </a:r>
              <a:endParaRPr/>
            </a:p>
            <a:p>
              <a:pPr indent="0" lvl="0" marL="0" marR="0" rtl="0" algn="ctr">
                <a:lnSpc>
                  <a:spcPct val="90000"/>
                </a:lnSpc>
                <a:spcBef>
                  <a:spcPts val="280"/>
                </a:spcBef>
                <a:spcAft>
                  <a:spcPts val="0"/>
                </a:spcAft>
                <a:buClr>
                  <a:schemeClr val="lt1"/>
                </a:buClr>
                <a:buSzPts val="800"/>
                <a:buFont typeface="Gill Sans"/>
                <a:buNone/>
              </a:pPr>
              <a:r>
                <a:rPr lang="uk-UA" sz="800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базовий рівень,</a:t>
              </a:r>
              <a:endParaRPr/>
            </a:p>
            <a:p>
              <a:pPr indent="0" lvl="0" marL="0" marR="0" rtl="0" algn="ctr">
                <a:lnSpc>
                  <a:spcPct val="90000"/>
                </a:lnSpc>
                <a:spcBef>
                  <a:spcPts val="280"/>
                </a:spcBef>
                <a:spcAft>
                  <a:spcPts val="0"/>
                </a:spcAft>
                <a:buClr>
                  <a:schemeClr val="lt1"/>
                </a:buClr>
                <a:buSzPts val="800"/>
                <a:buFont typeface="Gill Sans"/>
                <a:buNone/>
              </a:pPr>
              <a:r>
                <a:rPr lang="uk-UA" sz="800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сценарії</a:t>
              </a:r>
              <a:endParaRPr sz="8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390" name="Google Shape;390;p14"/>
            <p:cNvSpPr/>
            <p:nvPr/>
          </p:nvSpPr>
          <p:spPr>
            <a:xfrm>
              <a:off x="794145" y="312196"/>
              <a:ext cx="2929921" cy="2929921"/>
            </a:xfrm>
            <a:custGeom>
              <a:rect b="b" l="l" r="r" t="t"/>
              <a:pathLst>
                <a:path extrusionOk="0" h="120000" w="120000">
                  <a:moveTo>
                    <a:pt x="98174" y="106290"/>
                  </a:moveTo>
                  <a:lnTo>
                    <a:pt x="98174" y="106290"/>
                  </a:lnTo>
                  <a:cubicBezTo>
                    <a:pt x="94026" y="109711"/>
                    <a:pt x="89437" y="112559"/>
                    <a:pt x="84530" y="114757"/>
                  </a:cubicBezTo>
                </a:path>
              </a:pathLst>
            </a:cu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14"/>
            <p:cNvSpPr/>
            <p:nvPr/>
          </p:nvSpPr>
          <p:spPr>
            <a:xfrm>
              <a:off x="1780369" y="2930939"/>
              <a:ext cx="957472" cy="622357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14"/>
            <p:cNvSpPr txBox="1"/>
            <p:nvPr/>
          </p:nvSpPr>
          <p:spPr>
            <a:xfrm>
              <a:off x="1810750" y="2961320"/>
              <a:ext cx="896710" cy="5615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800"/>
                <a:buFont typeface="Gill Sans"/>
                <a:buNone/>
              </a:pPr>
              <a:r>
                <a:rPr lang="uk-UA" sz="800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Аналіз</a:t>
              </a:r>
              <a:endParaRPr/>
            </a:p>
          </p:txBody>
        </p:sp>
        <p:sp>
          <p:nvSpPr>
            <p:cNvPr id="393" name="Google Shape;393;p14"/>
            <p:cNvSpPr/>
            <p:nvPr/>
          </p:nvSpPr>
          <p:spPr>
            <a:xfrm>
              <a:off x="794145" y="312196"/>
              <a:ext cx="2929921" cy="2929921"/>
            </a:xfrm>
            <a:custGeom>
              <a:rect b="b" l="l" r="r" t="t"/>
              <a:pathLst>
                <a:path extrusionOk="0" h="120000" w="120000">
                  <a:moveTo>
                    <a:pt x="35471" y="114757"/>
                  </a:moveTo>
                  <a:lnTo>
                    <a:pt x="35471" y="114757"/>
                  </a:lnTo>
                  <a:cubicBezTo>
                    <a:pt x="30564" y="112559"/>
                    <a:pt x="25975" y="109711"/>
                    <a:pt x="21827" y="106290"/>
                  </a:cubicBezTo>
                </a:path>
              </a:pathLst>
            </a:cu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14"/>
            <p:cNvSpPr/>
            <p:nvPr/>
          </p:nvSpPr>
          <p:spPr>
            <a:xfrm>
              <a:off x="511676" y="2198459"/>
              <a:ext cx="957472" cy="622357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14"/>
            <p:cNvSpPr txBox="1"/>
            <p:nvPr/>
          </p:nvSpPr>
          <p:spPr>
            <a:xfrm>
              <a:off x="542057" y="2228840"/>
              <a:ext cx="896710" cy="5615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800"/>
                <a:buFont typeface="Gill Sans"/>
                <a:buNone/>
              </a:pPr>
              <a:r>
                <a:rPr lang="uk-UA" sz="800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Прийняття рішень та затвердження планів, дорожніх карт</a:t>
              </a:r>
              <a:endParaRPr/>
            </a:p>
          </p:txBody>
        </p:sp>
        <p:sp>
          <p:nvSpPr>
            <p:cNvPr id="396" name="Google Shape;396;p14"/>
            <p:cNvSpPr/>
            <p:nvPr/>
          </p:nvSpPr>
          <p:spPr>
            <a:xfrm>
              <a:off x="794145" y="312196"/>
              <a:ext cx="2929921" cy="2929921"/>
            </a:xfrm>
            <a:custGeom>
              <a:rect b="b" l="l" r="r" t="t"/>
              <a:pathLst>
                <a:path extrusionOk="0" h="120000" w="120000">
                  <a:moveTo>
                    <a:pt x="934" y="70545"/>
                  </a:moveTo>
                  <a:cubicBezTo>
                    <a:pt x="-311" y="63570"/>
                    <a:pt x="-311" y="56430"/>
                    <a:pt x="934" y="49455"/>
                  </a:cubicBezTo>
                </a:path>
              </a:pathLst>
            </a:cu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14"/>
            <p:cNvSpPr/>
            <p:nvPr/>
          </p:nvSpPr>
          <p:spPr>
            <a:xfrm>
              <a:off x="511676" y="733498"/>
              <a:ext cx="957472" cy="622357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14"/>
            <p:cNvSpPr txBox="1"/>
            <p:nvPr/>
          </p:nvSpPr>
          <p:spPr>
            <a:xfrm>
              <a:off x="542057" y="763879"/>
              <a:ext cx="896710" cy="5615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475" lIns="30475" spcFirstLastPara="1" rIns="30475" wrap="square" tIns="30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800"/>
                <a:buFont typeface="Gill Sans"/>
                <a:buNone/>
              </a:pPr>
              <a:r>
                <a:rPr lang="uk-UA" sz="800">
                  <a:solidFill>
                    <a:schemeClr val="lt1"/>
                  </a:solidFill>
                  <a:latin typeface="Gill Sans"/>
                  <a:ea typeface="Gill Sans"/>
                  <a:cs typeface="Gill Sans"/>
                  <a:sym typeface="Gill Sans"/>
                </a:rPr>
                <a:t>Моніторинг виконання</a:t>
              </a:r>
              <a:endParaRPr/>
            </a:p>
          </p:txBody>
        </p:sp>
        <p:sp>
          <p:nvSpPr>
            <p:cNvPr id="399" name="Google Shape;399;p14"/>
            <p:cNvSpPr/>
            <p:nvPr/>
          </p:nvSpPr>
          <p:spPr>
            <a:xfrm>
              <a:off x="794145" y="312196"/>
              <a:ext cx="2929921" cy="2929921"/>
            </a:xfrm>
            <a:custGeom>
              <a:rect b="b" l="l" r="r" t="t"/>
              <a:pathLst>
                <a:path extrusionOk="0" h="120000" w="120000">
                  <a:moveTo>
                    <a:pt x="21826" y="13710"/>
                  </a:moveTo>
                  <a:lnTo>
                    <a:pt x="21826" y="13710"/>
                  </a:lnTo>
                  <a:cubicBezTo>
                    <a:pt x="25974" y="10289"/>
                    <a:pt x="30563" y="7441"/>
                    <a:pt x="35470" y="5243"/>
                  </a:cubicBezTo>
                </a:path>
              </a:pathLst>
            </a:cu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00" name="Google Shape;400;p14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01" name="Google Shape;401;p14"/>
          <p:cNvSpPr txBox="1"/>
          <p:nvPr/>
        </p:nvSpPr>
        <p:spPr>
          <a:xfrm>
            <a:off x="4572000" y="1160734"/>
            <a:ext cx="3980633" cy="3335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Ітераційний циклічний процес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Побудова інформаційної бази ОТГ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Прийняття прорахованих та обгрунтованих рішень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Постійний моніторинг ключових індикторів та аналіз звітності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Виявлення сильних та слабких місць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Вдосконалення процесів на кожному наступному циклі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 b="0" i="0"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02" name="Google Shape;402;p14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408" name="Google Shape;408;p15"/>
          <p:cNvSpPr txBox="1"/>
          <p:nvPr>
            <p:ph type="title"/>
          </p:nvPr>
        </p:nvSpPr>
        <p:spPr>
          <a:xfrm>
            <a:off x="686104" y="433190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Приклади можливих заходів та рекомендації</a:t>
            </a:r>
            <a:endParaRPr/>
          </a:p>
        </p:txBody>
      </p:sp>
      <p:sp>
        <p:nvSpPr>
          <p:cNvPr id="409" name="Google Shape;409;p15"/>
          <p:cNvSpPr txBox="1"/>
          <p:nvPr>
            <p:ph idx="1" type="body"/>
          </p:nvPr>
        </p:nvSpPr>
        <p:spPr>
          <a:xfrm>
            <a:off x="435672" y="929844"/>
            <a:ext cx="3536575" cy="3335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80"/>
              <a:buNone/>
            </a:pPr>
            <a:r>
              <a:rPr lang="uk-UA" sz="1480" u="sng"/>
              <a:t>Прості та універсальні: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заміна вуличного та внутрішнього освітлення;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заміна вікон та дверей;</a:t>
            </a:r>
            <a:endParaRPr sz="1480"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впровадження роздільного збору та пунктів переробки (компостування) побутових органічних відходів;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переведення переведення комунального транспорту на скраплений газ, відмова від дизелю;</a:t>
            </a:r>
            <a:endParaRPr sz="1480"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uk-UA" sz="1480"/>
              <a:t>зарядні станції для електромобілів.</a:t>
            </a:r>
            <a:endParaRPr/>
          </a:p>
        </p:txBody>
      </p:sp>
      <p:sp>
        <p:nvSpPr>
          <p:cNvPr id="410" name="Google Shape;410;p15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11" name="Google Shape;411;p15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12" name="Google Shape;412;p15"/>
          <p:cNvSpPr txBox="1"/>
          <p:nvPr/>
        </p:nvSpPr>
        <p:spPr>
          <a:xfrm>
            <a:off x="3972248" y="929574"/>
            <a:ext cx="4949875" cy="35024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rPr b="0" i="0" lang="uk-UA" sz="1600" u="sng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Масштабні та комплексні: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термомодернізація мунціпальних будівель;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програми для ОСББ;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реконструкція систем водопостачання та водовідведення;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інвестиційні проекти: комунальні котельні, біогазові станції, СЕС;</a:t>
            </a:r>
            <a:endParaRPr b="0" i="0"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організація біопаливного господарства;</a:t>
            </a:r>
            <a:endParaRPr b="0" i="0"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реконструкція підстанцій та розподільчих мереж;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b="0" i="0" lang="uk-UA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міський електротранспорт.</a:t>
            </a:r>
            <a:endParaRPr/>
          </a:p>
          <a:p>
            <a:pPr indent="-1285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 b="0" i="0"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418" name="Google Shape;418;p16"/>
          <p:cNvSpPr txBox="1"/>
          <p:nvPr>
            <p:ph type="title"/>
          </p:nvPr>
        </p:nvSpPr>
        <p:spPr>
          <a:xfrm>
            <a:off x="1035423" y="245324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Корисні посилання: курси, освітні матеріали та інше</a:t>
            </a:r>
            <a:endParaRPr/>
          </a:p>
        </p:txBody>
      </p:sp>
      <p:graphicFrame>
        <p:nvGraphicFramePr>
          <p:cNvPr id="419" name="Google Shape;419;p16"/>
          <p:cNvGraphicFramePr/>
          <p:nvPr/>
        </p:nvGraphicFramePr>
        <p:xfrm>
          <a:off x="423582" y="77581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{A3F08B41-5F08-423E-B8D9-79A45503F2F6}</a:tableStyleId>
              </a:tblPr>
              <a:tblGrid>
                <a:gridCol w="4725775"/>
                <a:gridCol w="3658450"/>
              </a:tblGrid>
              <a:tr h="3529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Короткий опис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Лінк</a:t>
                      </a:r>
                      <a:endParaRPr/>
                    </a:p>
                  </a:txBody>
                  <a:tcPr marT="45725" marB="45725" marR="91450" marL="91450" anchor="ctr"/>
                </a:tc>
              </a:tr>
              <a:tr h="352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Онлайн курс "Місцеві енергетичні проекти" від Екоклубу</a:t>
                      </a:r>
                      <a:endParaRPr b="0" sz="12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b="0" lang="uk-UA" sz="1100" u="sng">
                          <a:solidFill>
                            <a:schemeClr val="hlink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  <a:hlinkClick r:id="rId3"/>
                        </a:rPr>
                        <a:t>https://money.ecoclubrivne.org/</a:t>
                      </a:r>
                      <a:endParaRPr b="0" sz="11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</a:tr>
              <a:tr h="1765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Зміна клімату в Україні та світі: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причини, наслідки та рішення для протидії</a:t>
                      </a:r>
                      <a:endParaRPr b="0" sz="12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lang="uk-UA" sz="1100" u="sng">
                          <a:solidFill>
                            <a:schemeClr val="hlink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  <a:hlinkClick r:id="rId4"/>
                        </a:rPr>
                        <a:t>https://ecoaction.org.ua/zmina-klimatu-ua-ta-svit.html</a:t>
                      </a:r>
                      <a:endParaRPr b="0" sz="11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</a:tr>
              <a:tr h="176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orbel"/>
                        <a:buNone/>
                      </a:pPr>
                      <a:r>
                        <a:rPr b="0"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Посібник «Енергетична самодостатність для громад»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orbel"/>
                        <a:buNone/>
                      </a:pPr>
                      <a:r>
                        <a:rPr b="0" lang="uk-UA" sz="1100" u="sng">
                          <a:solidFill>
                            <a:schemeClr val="hlink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  <a:hlinkClick r:id="rId5"/>
                        </a:rPr>
                        <a:t>https://ecoclubrivne.org/posibnyk_hromadam/</a:t>
                      </a:r>
                      <a:endParaRPr b="0" sz="11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</a:tr>
              <a:tr h="493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Тематичні світові та Українські новини про ВДЕ, енергозбереження та екотехнології</a:t>
                      </a:r>
                      <a:endParaRPr sz="12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100" u="sng">
                          <a:solidFill>
                            <a:schemeClr val="hlink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  <a:hlinkClick r:id="rId6"/>
                        </a:rPr>
                        <a:t>https://ecotown.com.ua/</a:t>
                      </a:r>
                      <a:endParaRPr sz="11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100">
                          <a:latin typeface="Corbel"/>
                          <a:ea typeface="Corbel"/>
                          <a:cs typeface="Corbel"/>
                          <a:sym typeface="Corbel"/>
                        </a:rPr>
                        <a:t>+ є підписка в соцмережах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52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Сайт коаліції «Енергетичний Перехід»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100" u="sng">
                          <a:solidFill>
                            <a:schemeClr val="hlink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  <a:hlinkClick r:id="rId7"/>
                        </a:rPr>
                        <a:t>https://energytransition.in.ua/</a:t>
                      </a:r>
                      <a:endParaRPr sz="11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</a:tr>
              <a:tr h="493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Історія місцевого енергетичного переходу у Грайсвальді</a:t>
                      </a:r>
                      <a:endParaRPr sz="12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100" u="sng">
                          <a:solidFill>
                            <a:schemeClr val="hlink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  <a:hlinkClick r:id="rId8"/>
                        </a:rPr>
                        <a:t>https://ecoaction.org.ua/yaki-vysnovky-zrobyla-nimechchyna-pislya-chornobylyu.html</a:t>
                      </a:r>
                      <a:endParaRPr sz="11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Жінки та інфраструктура міст</a:t>
                      </a:r>
                      <a:endParaRPr sz="12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100" u="sng">
                          <a:solidFill>
                            <a:schemeClr val="hlink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  <a:hlinkClick r:id="rId9"/>
                        </a:rPr>
                        <a:t>https://ecoaction.org.ua/holos-zhinok-novoho-mista.html</a:t>
                      </a:r>
                      <a:endParaRPr sz="11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Практичні навчальні курси від Асоціації енергоаудиторів України</a:t>
                      </a:r>
                      <a:endParaRPr sz="12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100" u="sng">
                          <a:solidFill>
                            <a:schemeClr val="hlink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  <a:hlinkClick r:id="rId10"/>
                        </a:rPr>
                        <a:t>https://aea.org.ua/training/training-centers-for-energy-management/</a:t>
                      </a:r>
                      <a:endParaRPr sz="11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</a:tr>
              <a:tr h="352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>
                          <a:latin typeface="Corbel"/>
                          <a:ea typeface="Corbel"/>
                          <a:cs typeface="Corbel"/>
                          <a:sym typeface="Corbel"/>
                        </a:rPr>
                        <a:t>Програма Енергодім – фінансування для ОСББ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100" u="sng">
                          <a:solidFill>
                            <a:schemeClr val="hlink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  <a:hlinkClick r:id="rId11"/>
                        </a:rPr>
                        <a:t>https://eefund.org.ua/programa-energodim</a:t>
                      </a:r>
                      <a:endParaRPr sz="1100">
                        <a:latin typeface="Corbel"/>
                        <a:ea typeface="Corbel"/>
                        <a:cs typeface="Corbel"/>
                        <a:sym typeface="Corbel"/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420" name="Google Shape;420;p16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21" name="Google Shape;421;p16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1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427" name="Google Shape;427;p17"/>
          <p:cNvSpPr txBox="1"/>
          <p:nvPr>
            <p:ph type="title"/>
          </p:nvPr>
        </p:nvSpPr>
        <p:spPr>
          <a:xfrm>
            <a:off x="1453638" y="675018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Ключові фактори успіху</a:t>
            </a:r>
            <a:endParaRPr/>
          </a:p>
        </p:txBody>
      </p:sp>
      <p:sp>
        <p:nvSpPr>
          <p:cNvPr id="428" name="Google Shape;428;p17"/>
          <p:cNvSpPr txBox="1"/>
          <p:nvPr>
            <p:ph idx="1" type="body"/>
          </p:nvPr>
        </p:nvSpPr>
        <p:spPr>
          <a:xfrm>
            <a:off x="535141" y="3148163"/>
            <a:ext cx="2138759" cy="483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80"/>
              <a:buNone/>
            </a:pPr>
            <a:r>
              <a:rPr lang="uk-UA" sz="1480"/>
              <a:t>кваліфіковані кадри </a:t>
            </a:r>
            <a:br>
              <a:rPr lang="uk-UA" sz="1480"/>
            </a:br>
            <a:r>
              <a:rPr lang="uk-UA" sz="1480"/>
              <a:t>та навчання</a:t>
            </a:r>
            <a:endParaRPr sz="1480"/>
          </a:p>
        </p:txBody>
      </p:sp>
      <p:pic>
        <p:nvPicPr>
          <p:cNvPr descr="Group brainstorm" id="429" name="Google Shape;42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4188" y="1585979"/>
            <a:ext cx="1632048" cy="16320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r graph with downward trend" id="430" name="Google Shape;430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19400" y="1632080"/>
            <a:ext cx="1454677" cy="1454677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17"/>
          <p:cNvSpPr txBox="1"/>
          <p:nvPr/>
        </p:nvSpPr>
        <p:spPr>
          <a:xfrm>
            <a:off x="2677997" y="3086757"/>
            <a:ext cx="2191928" cy="3973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None/>
            </a:pPr>
            <a:r>
              <a:rPr b="0" i="0" lang="uk-UA" sz="14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постійний моніторинг по цільовим індикаторам</a:t>
            </a:r>
            <a:endParaRPr b="0" i="0" sz="14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descr="Euro" id="432" name="Google Shape;432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24950" y="1684864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ins" id="433" name="Google Shape;433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04559" y="2168807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17"/>
          <p:cNvSpPr txBox="1"/>
          <p:nvPr/>
        </p:nvSpPr>
        <p:spPr>
          <a:xfrm>
            <a:off x="4824950" y="3139194"/>
            <a:ext cx="2064124" cy="3973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Arial"/>
              <a:buNone/>
            </a:pPr>
            <a:r>
              <a:rPr b="0" i="0" lang="uk-UA" sz="136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проектне фінансування</a:t>
            </a:r>
            <a:endParaRPr b="0" i="0" sz="136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descr="Podium" id="435" name="Google Shape;435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9238" y="225722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assroom" id="436" name="Google Shape;436;p1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79400" y="1524954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 network" id="437" name="Google Shape;437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837862" y="1396034"/>
            <a:ext cx="1620590" cy="1620590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17"/>
          <p:cNvSpPr txBox="1"/>
          <p:nvPr/>
        </p:nvSpPr>
        <p:spPr>
          <a:xfrm>
            <a:off x="6889074" y="2917728"/>
            <a:ext cx="2012879" cy="6538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None/>
            </a:pPr>
            <a:r>
              <a:rPr b="0" i="0" lang="uk-UA" sz="14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мережування, залучення експертів та громадськості</a:t>
            </a:r>
            <a:endParaRPr b="0" i="0" sz="14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39" name="Google Shape;439;p17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40" name="Google Shape;440;p17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1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-UA"/>
              <a:t>11/9/2020</a:t>
            </a:r>
            <a:endParaRPr/>
          </a:p>
        </p:txBody>
      </p:sp>
      <p:sp>
        <p:nvSpPr>
          <p:cNvPr id="446" name="Google Shape;446;p18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-UA"/>
              <a:t>FOOTER GOES HERE</a:t>
            </a:r>
            <a:endParaRPr/>
          </a:p>
        </p:txBody>
      </p:sp>
      <p:sp>
        <p:nvSpPr>
          <p:cNvPr id="447" name="Google Shape;447;p1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448" name="Google Shape;448;p18"/>
          <p:cNvSpPr txBox="1"/>
          <p:nvPr>
            <p:ph type="ctrTitle"/>
          </p:nvPr>
        </p:nvSpPr>
        <p:spPr>
          <a:xfrm>
            <a:off x="1319988" y="3553503"/>
            <a:ext cx="7636429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60"/>
              <a:buFont typeface="Arial"/>
              <a:buNone/>
            </a:pPr>
            <a:r>
              <a:rPr lang="uk-UA" sz="2160">
                <a:latin typeface="Arial"/>
                <a:ea typeface="Arial"/>
                <a:cs typeface="Arial"/>
                <a:sym typeface="Arial"/>
              </a:rPr>
              <a:t>Даний проєкт став можливим завдяки підтримці американського народу через Агентство США з міжнародного розвитку (USAID). Експертний центр з питань безпеки - Україна несе повну відповідальність за викладений зміст, він не обов`язково відображає позицію USAID або Уряду Сполучених Штатів.</a:t>
            </a:r>
            <a:br>
              <a:rPr lang="uk-UA" sz="2160">
                <a:latin typeface="Arial"/>
                <a:ea typeface="Arial"/>
                <a:cs typeface="Arial"/>
                <a:sym typeface="Arial"/>
              </a:rPr>
            </a:br>
            <a:endParaRPr sz="216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9" name="Google Shape;44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9010" y="568558"/>
            <a:ext cx="1062375" cy="5003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&#10;&#10;Description automatically generated" id="450" name="Google Shape;450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00" y="568558"/>
            <a:ext cx="838200" cy="479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56" name="Google Shape;256;p2"/>
          <p:cNvSpPr txBox="1"/>
          <p:nvPr>
            <p:ph type="title"/>
          </p:nvPr>
        </p:nvSpPr>
        <p:spPr>
          <a:xfrm>
            <a:off x="685800" y="422104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План навчального модуля</a:t>
            </a:r>
            <a:endParaRPr/>
          </a:p>
        </p:txBody>
      </p:sp>
      <p:sp>
        <p:nvSpPr>
          <p:cNvPr id="257" name="Google Shape;257;p2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58" name="Google Shape;258;p2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59" name="Google Shape;259;p2"/>
          <p:cNvSpPr txBox="1"/>
          <p:nvPr>
            <p:ph idx="1" type="body"/>
          </p:nvPr>
        </p:nvSpPr>
        <p:spPr>
          <a:xfrm>
            <a:off x="685800" y="9921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360"/>
              <a:buAutoNum type="arabicPeriod"/>
            </a:pPr>
            <a:r>
              <a:rPr lang="uk-UA" sz="1360"/>
              <a:t>Вступ: проблема інфраструктури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AutoNum type="arabicPeriod"/>
            </a:pPr>
            <a:r>
              <a:rPr lang="uk-UA" sz="1360"/>
              <a:t>Інтегрована політика та місцевий розвиток: приклад одного міста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AutoNum type="arabicPeriod"/>
            </a:pPr>
            <a:r>
              <a:rPr lang="uk-UA" sz="1360"/>
              <a:t>Плани дій сталого енергетичного розвитку та клімату (ПДСЕРК)</a:t>
            </a:r>
            <a:endParaRPr/>
          </a:p>
          <a:p>
            <a:pPr indent="-230187" lvl="1" marL="684213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Gill Sans"/>
              <a:buChar char="-"/>
            </a:pPr>
            <a:r>
              <a:rPr lang="uk-UA" sz="1360"/>
              <a:t>загальні рамки ЄС щодо інтегрованої кліматичної та енергетичної політки</a:t>
            </a:r>
            <a:endParaRPr/>
          </a:p>
          <a:p>
            <a:pPr indent="-230187" lvl="1" marL="684213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Gill Sans"/>
              <a:buChar char="-"/>
            </a:pPr>
            <a:r>
              <a:rPr lang="uk-UA" sz="1360"/>
              <a:t>практичні аспекти створення ПДСЕРК</a:t>
            </a:r>
            <a:endParaRPr/>
          </a:p>
          <a:p>
            <a:pPr indent="0" lvl="1" marL="454025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None/>
            </a:pPr>
            <a:r>
              <a:rPr lang="uk-UA" sz="1360"/>
              <a:t>- приклади якісно розроблених ПДСЕРК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AutoNum type="arabicPeriod"/>
            </a:pPr>
            <a:r>
              <a:rPr lang="uk-UA" sz="1360"/>
              <a:t>Інструменти для практичного втілення ПДСЕРК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AutoNum type="arabicPeriod"/>
            </a:pPr>
            <a:r>
              <a:rPr lang="uk-UA" sz="1360"/>
              <a:t>Дорожні карти та послідовність реалізації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AutoNum type="arabicPeriod"/>
            </a:pPr>
            <a:r>
              <a:rPr lang="uk-UA" sz="1360"/>
              <a:t>Приклади можливих заходів та рекомендації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AutoNum type="arabicPeriod"/>
            </a:pPr>
            <a:r>
              <a:rPr lang="uk-UA" sz="1360"/>
              <a:t>Підсумки та корисні джерела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AutoNum type="arabicPeriod"/>
            </a:pPr>
            <a:r>
              <a:rPr lang="uk-UA" sz="1360"/>
              <a:t>Питання та відповіді</a:t>
            </a:r>
            <a:endParaRPr/>
          </a:p>
          <a:p>
            <a:pPr indent="-25654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None/>
            </a:pPr>
            <a:r>
              <a:t/>
            </a:r>
            <a:endParaRPr sz="1360"/>
          </a:p>
          <a:p>
            <a:pPr indent="-25654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None/>
            </a:pPr>
            <a:r>
              <a:t/>
            </a:r>
            <a:endParaRPr sz="1360"/>
          </a:p>
          <a:p>
            <a:pPr indent="-256540" lvl="0" marL="3429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None/>
            </a:pPr>
            <a:r>
              <a:t/>
            </a:r>
            <a:endParaRPr sz="1360"/>
          </a:p>
          <a:p>
            <a:pPr indent="-14382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Arial"/>
              <a:buNone/>
            </a:pPr>
            <a:r>
              <a:t/>
            </a:r>
            <a:endParaRPr sz="136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65" name="Google Shape;265;p3"/>
          <p:cNvSpPr txBox="1"/>
          <p:nvPr>
            <p:ph type="title"/>
          </p:nvPr>
        </p:nvSpPr>
        <p:spPr>
          <a:xfrm>
            <a:off x="440012" y="221257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Інфраструктура – основа добробуту громад</a:t>
            </a:r>
            <a:endParaRPr/>
          </a:p>
        </p:txBody>
      </p:sp>
      <p:graphicFrame>
        <p:nvGraphicFramePr>
          <p:cNvPr id="266" name="Google Shape;266;p3"/>
          <p:cNvGraphicFramePr/>
          <p:nvPr/>
        </p:nvGraphicFramePr>
        <p:xfrm>
          <a:off x="388448" y="73310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{A3F08B41-5F08-423E-B8D9-79A45503F2F6}</a:tableStyleId>
              </a:tblPr>
              <a:tblGrid>
                <a:gridCol w="1945675"/>
                <a:gridCol w="3633525"/>
                <a:gridCol w="2787900"/>
              </a:tblGrid>
              <a:tr h="3129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400" u="none" cap="none" strike="noStrike"/>
                        <a:t>Вид інфраструктури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400"/>
                        <a:t>Об’єкти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400"/>
                        <a:t>Функції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483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Енергетична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електричні мережі, підстанції,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газопроводи  та газорозподільчі пункти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uk-UA" sz="1200"/>
                        <a:t>постачання та розподіл енергетичних ресурсів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629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Транспортна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дороги, мости, залізниця, контактні мережі електротранспорту, АЗС та (в перспективі) зарядні станції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uk-UA" sz="1200"/>
                        <a:t>забезпечення вантажних та пасажирських перевезень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950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Муніципальна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котельні та теплові пункти, теплові мережі, фільтраційні та насосні станції водогону, очищення стоків, ливневі канали, полігони твердих побутових відходів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uk-UA" sz="1200"/>
                        <a:t>обслуговування міських будівель</a:t>
                      </a:r>
                      <a:r>
                        <a:rPr lang="uk-UA" sz="1200"/>
                        <a:t>: централізоване опалення, водопостачання та водовідведення, підтримка належних санітарних умов, видалення відходів 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483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Соціальна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школи, дитячі садочки, лікарні, пологові будинки, гуртожитки та соціальне житло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uk-UA" sz="1200"/>
                        <a:t>освіта, медична допомога та соціальне забезпечення населення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483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Телекомунікаційна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Gill Sans"/>
                        <a:buNone/>
                      </a:pPr>
                      <a:r>
                        <a:rPr lang="uk-UA" sz="1200"/>
                        <a:t>кабельні мережі, радіоточки, ретранслятори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uk-UA" sz="1200"/>
                        <a:t>забезпечення зв’язку </a:t>
                      </a:r>
                      <a:r>
                        <a:rPr lang="uk-UA" sz="1200"/>
                        <a:t>та підтримка каналів інформаційного обміну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4835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200"/>
                        <a:t>Цифрова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Gill Sans"/>
                        <a:buNone/>
                      </a:pPr>
                      <a:r>
                        <a:rPr lang="uk-UA" sz="1200"/>
                        <a:t>програмне забезпечення, бази даних, сервери та веб-інтерфейси (сайти)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-171450" lvl="0" marL="1714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uk-UA" sz="1200"/>
                        <a:t>доступ до інформації</a:t>
                      </a:r>
                      <a:endParaRPr/>
                    </a:p>
                    <a:p>
                      <a:pPr indent="-171450" lvl="0" marL="1714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Char char="•"/>
                      </a:pPr>
                      <a:r>
                        <a:rPr b="1" lang="uk-UA" sz="1200"/>
                        <a:t>Контроль та управління всіма іншими видами інфраструктури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267" name="Google Shape;267;p3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68" name="Google Shape;268;p3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74" name="Google Shape;274;p4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75" name="Google Shape;27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2017" y="382983"/>
            <a:ext cx="6192783" cy="4418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81" name="Google Shape;281;p5"/>
          <p:cNvSpPr txBox="1"/>
          <p:nvPr>
            <p:ph type="title"/>
          </p:nvPr>
        </p:nvSpPr>
        <p:spPr>
          <a:xfrm>
            <a:off x="625288" y="3808265"/>
            <a:ext cx="77724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3600"/>
              <a:buFont typeface="Gill Sans"/>
              <a:buNone/>
            </a:pPr>
            <a:r>
              <a:rPr lang="uk-UA" sz="3600"/>
              <a:t>В чому різниця?</a:t>
            </a:r>
            <a:endParaRPr/>
          </a:p>
        </p:txBody>
      </p:sp>
      <p:pic>
        <p:nvPicPr>
          <p:cNvPr id="282" name="Google Shape;28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9318" y="1356878"/>
            <a:ext cx="3617374" cy="2327955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5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84" name="Google Shape;284;p5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85" name="Google Shape;285;p5"/>
          <p:cNvSpPr txBox="1"/>
          <p:nvPr/>
        </p:nvSpPr>
        <p:spPr>
          <a:xfrm>
            <a:off x="795382" y="938576"/>
            <a:ext cx="2985246" cy="3385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1600"/>
              <a:buFont typeface="Gill Sans"/>
              <a:buNone/>
            </a:pPr>
            <a:r>
              <a:rPr b="0" i="0" lang="uk-UA" sz="1600" u="none" cap="none" strike="noStrike">
                <a:solidFill>
                  <a:srgbClr val="0067B9"/>
                </a:solidFill>
                <a:latin typeface="Gill Sans"/>
                <a:ea typeface="Gill Sans"/>
                <a:cs typeface="Gill Sans"/>
                <a:sym typeface="Gill Sans"/>
              </a:rPr>
              <a:t>Кам’янське</a:t>
            </a:r>
            <a:endParaRPr b="0" i="0" sz="1600" u="none" cap="none" strike="noStrike">
              <a:solidFill>
                <a:srgbClr val="0067B9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86" name="Google Shape;286;p5"/>
          <p:cNvSpPr txBox="1"/>
          <p:nvPr/>
        </p:nvSpPr>
        <p:spPr>
          <a:xfrm>
            <a:off x="5150017" y="938576"/>
            <a:ext cx="2985246" cy="3385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1600"/>
              <a:buFont typeface="Gill Sans"/>
              <a:buNone/>
            </a:pPr>
            <a:r>
              <a:rPr b="0" i="0" lang="uk-UA" sz="1600" u="none" cap="none" strike="noStrike">
                <a:solidFill>
                  <a:srgbClr val="0067B9"/>
                </a:solidFill>
                <a:latin typeface="Gill Sans"/>
                <a:ea typeface="Gill Sans"/>
                <a:cs typeface="Gill Sans"/>
                <a:sym typeface="Gill Sans"/>
              </a:rPr>
              <a:t>Амстердам</a:t>
            </a:r>
            <a:endParaRPr b="0" i="0" sz="1600" u="none" cap="none" strike="noStrike">
              <a:solidFill>
                <a:srgbClr val="0067B9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87" name="Google Shape;287;p5"/>
          <p:cNvPicPr preferRelativeResize="0"/>
          <p:nvPr/>
        </p:nvPicPr>
        <p:blipFill rotWithShape="1">
          <a:blip r:embed="rId4">
            <a:alphaModFix/>
          </a:blip>
          <a:srcRect b="5819" l="0" r="0" t="0"/>
          <a:stretch/>
        </p:blipFill>
        <p:spPr>
          <a:xfrm>
            <a:off x="4373181" y="1356879"/>
            <a:ext cx="4377552" cy="2327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93" name="Google Shape;293;p6"/>
          <p:cNvSpPr txBox="1"/>
          <p:nvPr>
            <p:ph type="title"/>
          </p:nvPr>
        </p:nvSpPr>
        <p:spPr>
          <a:xfrm>
            <a:off x="686104" y="574416"/>
            <a:ext cx="7772400" cy="40011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000"/>
              <a:buFont typeface="Gill Sans"/>
              <a:buNone/>
            </a:pPr>
            <a:r>
              <a:rPr lang="uk-UA" sz="2000"/>
              <a:t>Виклики та можливості для ОТГ, пов’язані з інфраструктурою</a:t>
            </a:r>
            <a:endParaRPr sz="2000"/>
          </a:p>
        </p:txBody>
      </p:sp>
      <p:sp>
        <p:nvSpPr>
          <p:cNvPr id="294" name="Google Shape;294;p6"/>
          <p:cNvSpPr txBox="1"/>
          <p:nvPr>
            <p:ph idx="1" type="body"/>
          </p:nvPr>
        </p:nvSpPr>
        <p:spPr>
          <a:xfrm>
            <a:off x="558053" y="1215011"/>
            <a:ext cx="3718112" cy="32868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00"/>
              <a:buNone/>
            </a:pPr>
            <a:r>
              <a:rPr b="1" lang="uk-UA" sz="1400" u="sng"/>
              <a:t>Основні виклики: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•"/>
            </a:pPr>
            <a:r>
              <a:rPr lang="uk-UA" sz="1400"/>
              <a:t>Зношеність та застарілість інфраструктури, успадкованої з радянських часів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•"/>
            </a:pPr>
            <a:r>
              <a:rPr lang="uk-UA" sz="1400"/>
              <a:t>великі втрати тепла, газу та електроенергії в умовах росту цін на енергоносії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•"/>
            </a:pPr>
            <a:r>
              <a:rPr lang="uk-UA" sz="1400"/>
              <a:t>великі поточні витрати на ремонти та експлуатацію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•"/>
            </a:pPr>
            <a:r>
              <a:rPr lang="uk-UA" sz="1400"/>
              <a:t>вразливість до наслідків змін клімату (зливи, хвилі спеки, аномальні погодні явища)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•"/>
            </a:pPr>
            <a:r>
              <a:rPr lang="uk-UA" sz="1400"/>
              <a:t>зміна соціально-економічних умов, неадекватність старої інфраструктури новим потребам населення та бізнесу</a:t>
            </a:r>
            <a:endParaRPr/>
          </a:p>
          <a:p>
            <a:pPr indent="-1285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95" name="Google Shape;295;p6"/>
          <p:cNvSpPr txBox="1"/>
          <p:nvPr/>
        </p:nvSpPr>
        <p:spPr>
          <a:xfrm>
            <a:off x="4444253" y="1226471"/>
            <a:ext cx="4141694" cy="33435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95"/>
              <a:buFont typeface="Arial"/>
              <a:buNone/>
            </a:pPr>
            <a:r>
              <a:rPr b="1" i="0" lang="uk-UA" sz="1295" u="sng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Нові можливості: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95"/>
              <a:buFont typeface="Arial"/>
              <a:buChar char="•"/>
            </a:pPr>
            <a:r>
              <a:rPr b="0" i="0" lang="uk-UA" sz="1295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Об’єднання громади міста/села/ОТГ навколо спільних потреб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95"/>
              <a:buFont typeface="Arial"/>
              <a:buChar char="•"/>
            </a:pPr>
            <a:r>
              <a:rPr b="0" i="0" lang="uk-UA" sz="1295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Скорочення бюджетних видатків на закупівлю палива, енергоносіїв та поточні ремонти через підвищення енергоефективності 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95"/>
              <a:buFont typeface="Arial"/>
              <a:buChar char="•"/>
            </a:pPr>
            <a:r>
              <a:rPr b="0" i="0" lang="uk-UA" sz="1295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Залучення грантових коштів та інвестицій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95"/>
              <a:buFont typeface="Arial"/>
              <a:buChar char="•"/>
            </a:pPr>
            <a:r>
              <a:rPr b="0" i="0" lang="uk-UA" sz="1295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Створення нових робочих місць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95"/>
              <a:buFont typeface="Arial"/>
              <a:buChar char="•"/>
            </a:pPr>
            <a:r>
              <a:rPr b="0" i="0" lang="uk-UA" sz="1295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Створення нових джерел доходу та надходжень у місцевий бюджет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95"/>
              <a:buFont typeface="Arial"/>
              <a:buChar char="•"/>
            </a:pPr>
            <a:r>
              <a:rPr b="0" i="0" lang="uk-UA" sz="1295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Створення привабливих умов для життя та ведення бізнесу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95"/>
              <a:buFont typeface="Arial"/>
              <a:buChar char="•"/>
            </a:pPr>
            <a:r>
              <a:rPr b="0" i="0" lang="uk-UA" sz="1295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Зупинка міграції до великих міст, залучення молоді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95"/>
              <a:buFont typeface="Arial"/>
              <a:buChar char="•"/>
            </a:pPr>
            <a:r>
              <a:rPr b="0" i="0" lang="uk-UA" sz="1295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Можливість «перестрибнути» до нових технологій</a:t>
            </a:r>
            <a:endParaRPr b="0" i="0" sz="1295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96" name="Google Shape;296;p6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97" name="Google Shape;297;p6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03" name="Google Shape;303;p7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Історія одного німецького міста</a:t>
            </a:r>
            <a:endParaRPr/>
          </a:p>
        </p:txBody>
      </p:sp>
      <p:sp>
        <p:nvSpPr>
          <p:cNvPr id="304" name="Google Shape;304;p7"/>
          <p:cNvSpPr txBox="1"/>
          <p:nvPr>
            <p:ph idx="1" type="body"/>
          </p:nvPr>
        </p:nvSpPr>
        <p:spPr>
          <a:xfrm>
            <a:off x="340300" y="3990211"/>
            <a:ext cx="4188759" cy="309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110"/>
              <a:buNone/>
            </a:pPr>
            <a:r>
              <a:rPr lang="uk-UA" sz="1110"/>
              <a:t>Грайсвальд на початку 1990-х: занедбане місто-супутник АЕС.</a:t>
            </a:r>
            <a:endParaRPr/>
          </a:p>
        </p:txBody>
      </p:sp>
      <p:pic>
        <p:nvPicPr>
          <p:cNvPr id="305" name="Google Shape;30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0300" y="1721224"/>
            <a:ext cx="4165679" cy="2082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81459" y="2906011"/>
            <a:ext cx="4050791" cy="898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11477" y="682922"/>
            <a:ext cx="3093045" cy="206203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7"/>
          <p:cNvSpPr txBox="1"/>
          <p:nvPr/>
        </p:nvSpPr>
        <p:spPr>
          <a:xfrm>
            <a:off x="4575723" y="3990211"/>
            <a:ext cx="4310141" cy="37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110"/>
              <a:buFont typeface="Arial"/>
              <a:buNone/>
            </a:pPr>
            <a:r>
              <a:rPr b="0" i="0" lang="uk-UA" sz="111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Грайсвальд сьогодні: провідний науковий та освітній центр регіону. </a:t>
            </a:r>
            <a:endParaRPr/>
          </a:p>
        </p:txBody>
      </p:sp>
      <p:sp>
        <p:nvSpPr>
          <p:cNvPr id="309" name="Google Shape;309;p7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10" name="Google Shape;310;p7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16" name="Google Shape;316;p8"/>
          <p:cNvSpPr txBox="1"/>
          <p:nvPr>
            <p:ph type="title"/>
          </p:nvPr>
        </p:nvSpPr>
        <p:spPr>
          <a:xfrm>
            <a:off x="2393880" y="205471"/>
            <a:ext cx="517009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Історія одного німецького міста</a:t>
            </a:r>
            <a:endParaRPr/>
          </a:p>
        </p:txBody>
      </p:sp>
      <p:sp>
        <p:nvSpPr>
          <p:cNvPr id="317" name="Google Shape;317;p8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18" name="Google Shape;318;p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0061" y="1083103"/>
            <a:ext cx="3566310" cy="2984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61865" y="2322343"/>
            <a:ext cx="3118949" cy="2339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01259" y="667136"/>
            <a:ext cx="3185542" cy="2389156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8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27" name="Google Shape;327;p9"/>
          <p:cNvSpPr txBox="1"/>
          <p:nvPr>
            <p:ph type="title"/>
          </p:nvPr>
        </p:nvSpPr>
        <p:spPr>
          <a:xfrm>
            <a:off x="686104" y="453576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uk-UA"/>
              <a:t>Плани дій сталого енергетичного розвитку та клімату</a:t>
            </a:r>
            <a:endParaRPr/>
          </a:p>
        </p:txBody>
      </p:sp>
      <p:sp>
        <p:nvSpPr>
          <p:cNvPr id="328" name="Google Shape;328;p9"/>
          <p:cNvSpPr txBox="1"/>
          <p:nvPr>
            <p:ph idx="1" type="body"/>
          </p:nvPr>
        </p:nvSpPr>
        <p:spPr>
          <a:xfrm>
            <a:off x="686104" y="2666307"/>
            <a:ext cx="7604312" cy="1540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uk-UA"/>
              <a:t>Головний стратегічний документ для розвитку інфраструктури міста/ОТГ в рамках Угоди Мерів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uk-UA"/>
              <a:t>Довгостроковий горизонт планування, стратегічні цілі та індикатори на 2030 рік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uk-UA"/>
              <a:t>Понад 280 міст України є членами Угоди Мерів станом на вересень 2020 року</a:t>
            </a:r>
            <a:endParaRPr/>
          </a:p>
        </p:txBody>
      </p:sp>
      <p:sp>
        <p:nvSpPr>
          <p:cNvPr id="329" name="Google Shape;329;p9"/>
          <p:cNvSpPr txBox="1"/>
          <p:nvPr/>
        </p:nvSpPr>
        <p:spPr>
          <a:xfrm>
            <a:off x="686104" y="1178735"/>
            <a:ext cx="7604312" cy="15408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rPr b="0" i="1" lang="uk-UA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План дій сталого енергетичного розвитку та клімату (ПДСЕРК) – це комплекс стратегічних проектів щодо оновлення інфраструктури та вдосконалення функціонування всіх галузей ОТГ з урахуванням можливих джерел та механізмів їх фінансування, а також їх впливу на зменшення викидів СО2, пом’якшення наслідків зміни клімату та адаптації до 2030 року.</a:t>
            </a:r>
            <a:endParaRPr b="0" i="1" sz="16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30" name="Google Shape;330;p9"/>
          <p:cNvSpPr txBox="1"/>
          <p:nvPr/>
        </p:nvSpPr>
        <p:spPr>
          <a:xfrm>
            <a:off x="154405" y="4765335"/>
            <a:ext cx="21336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12/11/2020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31" name="Google Shape;331;p9"/>
          <p:cNvSpPr txBox="1"/>
          <p:nvPr/>
        </p:nvSpPr>
        <p:spPr>
          <a:xfrm>
            <a:off x="1998922" y="4800054"/>
            <a:ext cx="5486399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0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Тренінг «Розробка програм сталого енергетичного розвитку ОТГ»</a:t>
            </a:r>
            <a:endParaRPr b="0" i="0" sz="1000" u="none" cap="none" strike="noStrike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6.9-Template_12.7.2016">
  <a:themeElements>
    <a:clrScheme name="Custom 2">
      <a:dk1>
        <a:srgbClr val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2020-11-04T19:37:12Z</dcterms:created>
  <dc:creator>Oleg Savitsky</dc:creator>
</cp:coreProperties>
</file>