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5184775" cx="9144000"/>
  <p:notesSz cx="6858000" cy="9144000"/>
  <p:embeddedFontLst>
    <p:embeddedFont>
      <p:font typeface="Gill Sans"/>
      <p:regular r:id="rId38"/>
      <p:bold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3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40" roundtripDataSignature="AMtx7mjGbemWmoqM+J31eLO6GA7qHhSv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33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customschemas.google.com/relationships/presentationmetadata" Target="meta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GillSans-bold.fntdata"/><Relationship Id="rId16" Type="http://schemas.openxmlformats.org/officeDocument/2006/relationships/slide" Target="slides/slide11.xml"/><Relationship Id="rId38" Type="http://schemas.openxmlformats.org/officeDocument/2006/relationships/font" Target="fonts/GillSans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10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11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12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13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a9ba407757_1_0:notes"/>
          <p:cNvSpPr/>
          <p:nvPr>
            <p:ph idx="2" type="sldImg"/>
          </p:nvPr>
        </p:nvSpPr>
        <p:spPr>
          <a:xfrm>
            <a:off x="404813" y="685800"/>
            <a:ext cx="6048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a9ba40775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ga9ba407757_1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14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15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16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17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18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2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19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p20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p21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22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23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a9ba407757_1_11:notes"/>
          <p:cNvSpPr/>
          <p:nvPr>
            <p:ph idx="2" type="sldImg"/>
          </p:nvPr>
        </p:nvSpPr>
        <p:spPr>
          <a:xfrm>
            <a:off x="404813" y="685800"/>
            <a:ext cx="6048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a9ba407757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ga9ba407757_1_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a9ba407757_1_23:notes"/>
          <p:cNvSpPr/>
          <p:nvPr>
            <p:ph idx="2" type="sldImg"/>
          </p:nvPr>
        </p:nvSpPr>
        <p:spPr>
          <a:xfrm>
            <a:off x="404813" y="685800"/>
            <a:ext cx="6048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a9ba407757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ga9ba407757_1_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24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25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Google Shape;522;p26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3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27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p28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29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4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5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6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7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8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9:notes"/>
          <p:cNvSpPr/>
          <p:nvPr>
            <p:ph idx="2" type="sldImg"/>
          </p:nvPr>
        </p:nvSpPr>
        <p:spPr>
          <a:xfrm>
            <a:off x="404813" y="685800"/>
            <a:ext cx="60483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ver - Full Red">
  <p:cSld name="1_Cover - Full Red">
    <p:bg>
      <p:bgPr>
        <a:solidFill>
          <a:srgbClr val="002F6C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1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" name="Google Shape;20;p31"/>
          <p:cNvSpPr txBox="1"/>
          <p:nvPr>
            <p:ph type="ctrTitle"/>
          </p:nvPr>
        </p:nvSpPr>
        <p:spPr>
          <a:xfrm>
            <a:off x="685800" y="1601787"/>
            <a:ext cx="38862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1"/>
          <p:cNvSpPr txBox="1"/>
          <p:nvPr>
            <p:ph idx="1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22" name="Google Shape;22;p31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3" name="Google Shape;2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1473" y="447838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1 Content + Bottom Photo">
  <p:cSld name="Red/Gray 1 Content + Bottom Photo">
    <p:bg>
      <p:bgPr>
        <a:solidFill>
          <a:srgbClr val="E7E7E5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0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85" name="Google Shape;85;p40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4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40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4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9" name="Google Shape;89;p40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40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1 Content + Right Photo">
  <p:cSld name="Red/Gray 1 Content + Right Photo">
    <p:bg>
      <p:bgPr>
        <a:solidFill>
          <a:srgbClr val="E7E7E5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1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93" name="Google Shape;93;p4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4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5" name="Google Shape;95;p41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41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41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Title Only">
  <p:cSld name="Red/Gray Title Only">
    <p:bg>
      <p:bgPr>
        <a:solidFill>
          <a:srgbClr val="E7E7E5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2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00" name="Google Shape;100;p4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4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2" name="Google Shape;102;p42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42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1 Content">
  <p:cSld name="1_Red/Gray 1 Content">
    <p:bg>
      <p:bgPr>
        <a:solidFill>
          <a:schemeClr val="l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4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8" name="Google Shape;108;p43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43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2 Content">
  <p:cSld name="1_Red/Gray 2 Content"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4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44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3" name="Google Shape;113;p4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44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4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16" name="Google Shape;116;p44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3 Content">
  <p:cSld name="1_Red/Gray 3 Content">
    <p:bg>
      <p:bgPr>
        <a:solidFill>
          <a:schemeClr val="lt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5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9" name="Google Shape;119;p45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0" name="Google Shape;120;p4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4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4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23" name="Google Shape;123;p45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24" name="Google Shape;124;p45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1 Content + Bottom Photo">
  <p:cSld name="1_Red/Gray 1 Content + Bottom Photo">
    <p:bg>
      <p:bgPr>
        <a:solidFill>
          <a:schemeClr val="l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6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7" name="Google Shape;127;p46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4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4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4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31" name="Google Shape;131;p46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46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1 Content + Right Photo">
  <p:cSld name="1_Red/Gray 1 Content + Right Photo">
    <p:bg>
      <p:bgPr>
        <a:solidFill>
          <a:schemeClr val="lt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7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35" name="Google Shape;135;p4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4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37" name="Google Shape;137;p47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47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47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Red/Gray Title Only">
  <p:cSld name="1_Red/Gray Title Only">
    <p:bg>
      <p:bgPr>
        <a:solidFill>
          <a:schemeClr val="lt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8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42" name="Google Shape;142;p4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4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44" name="Google Shape;144;p48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48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act Info">
  <p:cSld name="Contact Info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400" y="153987"/>
            <a:ext cx="8839201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49"/>
          <p:cNvSpPr txBox="1"/>
          <p:nvPr>
            <p:ph idx="1" type="body"/>
          </p:nvPr>
        </p:nvSpPr>
        <p:spPr>
          <a:xfrm rot="-5400000">
            <a:off x="78623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9" name="Google Shape;149;p4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4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1" name="Google Shape;151;p49"/>
          <p:cNvSpPr txBox="1"/>
          <p:nvPr>
            <p:ph idx="2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152" name="Google Shape;152;p49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pic>
        <p:nvPicPr>
          <p:cNvPr id="153" name="Google Shape;153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200" y="4222800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1 Content">
  <p:cSld name="2_Red/Gray 1 Content">
    <p:bg>
      <p:bgPr>
        <a:solidFill>
          <a:srgbClr val="E7E7E5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8" name="Google Shape;28;p32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2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vider - Full Red">
  <p:cSld name="1_Divider - Full Red">
    <p:bg>
      <p:bgPr>
        <a:solidFill>
          <a:srgbClr val="002F6C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0"/>
          <p:cNvSpPr txBox="1"/>
          <p:nvPr>
            <p:ph type="title"/>
          </p:nvPr>
        </p:nvSpPr>
        <p:spPr>
          <a:xfrm>
            <a:off x="1143000" y="534987"/>
            <a:ext cx="5486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5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50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5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159" name="Google Shape;159;p50"/>
          <p:cNvCxnSpPr/>
          <p:nvPr/>
        </p:nvCxnSpPr>
        <p:spPr>
          <a:xfrm>
            <a:off x="746760" y="687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pic>
        <p:nvPicPr>
          <p:cNvPr id="160" name="Google Shape;160;p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3200" y="4222800"/>
            <a:ext cx="1760400" cy="6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50"/>
          <p:cNvSpPr/>
          <p:nvPr/>
        </p:nvSpPr>
        <p:spPr>
          <a:xfrm>
            <a:off x="3066091" y="3541242"/>
            <a:ext cx="4716016" cy="913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baseline="30000" i="0" lang="ru-RU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Цей документ став можливим завдяки підтримці американського народу через Агентство США з міжнародного розвитку (USAID).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baseline="30000" i="0" lang="ru-RU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Tetra Tech ES,Inc. несе повну відповідальність за зміст цього документу. Викладений зміст не обов’язково відображає позицію USAID або Уряду Сполучених Штатів.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2 Content">
  <p:cSld name="2_Red/Gray 2 Content">
    <p:bg>
      <p:bgPr>
        <a:solidFill>
          <a:srgbClr val="E7E7E5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1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64" name="Google Shape;164;p51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65" name="Google Shape;165;p5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51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5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68" name="Google Shape;168;p51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3 Content">
  <p:cSld name="2_Red/Gray 3 Content">
    <p:bg>
      <p:bgPr>
        <a:solidFill>
          <a:srgbClr val="E7E7E5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2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1" name="Google Shape;171;p52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2" name="Google Shape;172;p5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5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5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75" name="Google Shape;175;p52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76" name="Google Shape;176;p52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1 Content + Bottom Photo">
  <p:cSld name="2_Red/Gray 1 Content + Bottom Photo">
    <p:bg>
      <p:bgPr>
        <a:solidFill>
          <a:srgbClr val="E7E7E5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53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79" name="Google Shape;179;p53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5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5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5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83" name="Google Shape;183;p53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4" name="Google Shape;184;p53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1 Content + Right Photo">
  <p:cSld name="2_Red/Gray 1 Content + Right Photo">
    <p:bg>
      <p:bgPr>
        <a:solidFill>
          <a:srgbClr val="E7E7E5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54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87" name="Google Shape;187;p5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5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89" name="Google Shape;189;p54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54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54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Red/Gray Title Only">
  <p:cSld name="2_Red/Gray Title Only">
    <p:bg>
      <p:bgPr>
        <a:solidFill>
          <a:srgbClr val="E7E7E5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55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94" name="Google Shape;194;p5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5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96" name="Google Shape;196;p55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55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1 Content">
  <p:cSld name="3_Red/Gray 1 Content">
    <p:bg>
      <p:bgPr>
        <a:solidFill>
          <a:schemeClr val="lt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5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5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02" name="Google Shape;202;p56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56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2 Content">
  <p:cSld name="3_Red/Gray 2 Content"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57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06" name="Google Shape;206;p57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07" name="Google Shape;207;p5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57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5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10" name="Google Shape;210;p57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3 Content">
  <p:cSld name="3_Red/Gray 3 Content">
    <p:bg>
      <p:bgPr>
        <a:solidFill>
          <a:schemeClr val="lt1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58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13" name="Google Shape;213;p58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14" name="Google Shape;214;p5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5" name="Google Shape;215;p5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5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17" name="Google Shape;217;p58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218" name="Google Shape;218;p58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1 Content + Bottom Photo">
  <p:cSld name="3_Red/Gray 1 Content + Bottom Photo"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9"/>
          <p:cNvSpPr/>
          <p:nvPr>
            <p:ph idx="2" type="pic"/>
          </p:nvPr>
        </p:nvSpPr>
        <p:spPr>
          <a:xfrm>
            <a:off x="152400" y="2592387"/>
            <a:ext cx="8839200" cy="2440594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21" name="Google Shape;221;p59"/>
          <p:cNvSpPr txBox="1"/>
          <p:nvPr>
            <p:ph idx="1" type="body"/>
          </p:nvPr>
        </p:nvSpPr>
        <p:spPr>
          <a:xfrm>
            <a:off x="685800" y="129698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>
                <a:solidFill>
                  <a:srgbClr val="6C6463"/>
                </a:solidFill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2" name="Google Shape;222;p5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3" name="Google Shape;223;p59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5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25" name="Google Shape;225;p59"/>
          <p:cNvSpPr txBox="1"/>
          <p:nvPr>
            <p:ph idx="3" type="body"/>
          </p:nvPr>
        </p:nvSpPr>
        <p:spPr>
          <a:xfrm rot="-5400000">
            <a:off x="7862313" y="3537008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6" name="Google Shape;226;p59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Full Photo">
  <p:cSld name="Cover - Full Photo">
    <p:bg>
      <p:bgPr>
        <a:solidFill>
          <a:schemeClr val="dk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2400" y="153988"/>
            <a:ext cx="8839199" cy="48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3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" name="Google Shape;35;p33"/>
          <p:cNvSpPr txBox="1"/>
          <p:nvPr>
            <p:ph type="ctrTitle"/>
          </p:nvPr>
        </p:nvSpPr>
        <p:spPr>
          <a:xfrm>
            <a:off x="685800" y="1601787"/>
            <a:ext cx="3886200" cy="1209781"/>
          </a:xfrm>
          <a:prstGeom prst="rect">
            <a:avLst/>
          </a:prstGeom>
          <a:noFill/>
          <a:ln>
            <a:noFill/>
          </a:ln>
          <a:effectLst>
            <a:outerShdw blurRad="254000" rotWithShape="0" algn="tl">
              <a:srgbClr val="000000">
                <a:alpha val="20000"/>
              </a:srgbClr>
            </a:outerShdw>
          </a:effectLst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3"/>
          <p:cNvSpPr txBox="1"/>
          <p:nvPr>
            <p:ph idx="1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37" name="Google Shape;37;p33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sp>
        <p:nvSpPr>
          <p:cNvPr id="38" name="Google Shape;38;p33"/>
          <p:cNvSpPr txBox="1"/>
          <p:nvPr>
            <p:ph idx="2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sz="6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39" name="Google Shape;3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1473" y="447838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1 Content + Right Photo">
  <p:cSld name="3_Red/Gray 1 Content + Right Photo">
    <p:bg>
      <p:bgPr>
        <a:solidFill>
          <a:schemeClr val="lt1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60"/>
          <p:cNvSpPr/>
          <p:nvPr>
            <p:ph idx="2" type="pic"/>
          </p:nvPr>
        </p:nvSpPr>
        <p:spPr>
          <a:xfrm>
            <a:off x="4572000" y="153988"/>
            <a:ext cx="4419600" cy="4876800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29" name="Google Shape;229;p6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0" name="Google Shape;230;p6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31" name="Google Shape;231;p60"/>
          <p:cNvSpPr txBox="1"/>
          <p:nvPr>
            <p:ph idx="1" type="body"/>
          </p:nvPr>
        </p:nvSpPr>
        <p:spPr>
          <a:xfrm>
            <a:off x="685800" y="1677987"/>
            <a:ext cx="36576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17500" lvl="4" marL="2286000" algn="l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»"/>
              <a:defRPr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2" name="Google Shape;232;p60"/>
          <p:cNvSpPr txBox="1"/>
          <p:nvPr>
            <p:ph idx="3" type="body"/>
          </p:nvPr>
        </p:nvSpPr>
        <p:spPr>
          <a:xfrm rot="-5400000">
            <a:off x="7862312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p60"/>
          <p:cNvSpPr txBox="1"/>
          <p:nvPr>
            <p:ph type="title"/>
          </p:nvPr>
        </p:nvSpPr>
        <p:spPr>
          <a:xfrm>
            <a:off x="685800" y="678715"/>
            <a:ext cx="36576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Red/Gray Title Only">
  <p:cSld name="3_Red/Gray Title Only">
    <p:bg>
      <p:bgPr>
        <a:solidFill>
          <a:schemeClr val="lt1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61"/>
          <p:cNvSpPr/>
          <p:nvPr>
            <p:ph idx="2" type="pic"/>
          </p:nvPr>
        </p:nvSpPr>
        <p:spPr>
          <a:xfrm>
            <a:off x="152400" y="153987"/>
            <a:ext cx="4419600" cy="4876799"/>
          </a:xfrm>
          <a:prstGeom prst="rect">
            <a:avLst/>
          </a:prstGeom>
          <a:solidFill>
            <a:srgbClr val="E7E7E5"/>
          </a:soli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236" name="Google Shape;236;p6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7" name="Google Shape;237;p6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38" name="Google Shape;238;p61"/>
          <p:cNvSpPr txBox="1"/>
          <p:nvPr>
            <p:ph idx="1" type="body"/>
          </p:nvPr>
        </p:nvSpPr>
        <p:spPr>
          <a:xfrm rot="-5400000">
            <a:off x="3442713" y="1098609"/>
            <a:ext cx="207391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indent="-228600" lvl="0" marL="45720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None/>
              <a:defRPr sz="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9" name="Google Shape;239;p61"/>
          <p:cNvSpPr txBox="1"/>
          <p:nvPr>
            <p:ph type="title"/>
          </p:nvPr>
        </p:nvSpPr>
        <p:spPr>
          <a:xfrm>
            <a:off x="4877104" y="2188567"/>
            <a:ext cx="3885896" cy="8376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  <a:defRPr>
                <a:solidFill>
                  <a:srgbClr val="0067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- Full Red">
  <p:cSld name="Cover - Full Red">
    <p:bg>
      <p:bgPr>
        <a:solidFill>
          <a:srgbClr val="BA0C2F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4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4" name="Google Shape;44;p34"/>
          <p:cNvSpPr txBox="1"/>
          <p:nvPr>
            <p:ph type="ctrTitle"/>
          </p:nvPr>
        </p:nvSpPr>
        <p:spPr>
          <a:xfrm>
            <a:off x="685800" y="1601787"/>
            <a:ext cx="38862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4"/>
          <p:cNvSpPr txBox="1"/>
          <p:nvPr>
            <p:ph idx="1" type="subTitle"/>
          </p:nvPr>
        </p:nvSpPr>
        <p:spPr>
          <a:xfrm>
            <a:off x="685800" y="3135206"/>
            <a:ext cx="3429000" cy="1209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cxnSp>
        <p:nvCxnSpPr>
          <p:cNvPr id="46" name="Google Shape;46;p34"/>
          <p:cNvCxnSpPr/>
          <p:nvPr/>
        </p:nvCxnSpPr>
        <p:spPr>
          <a:xfrm>
            <a:off x="746760" y="2973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7" name="Google Shape;47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1473" y="447838"/>
            <a:ext cx="1760400" cy="6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Full Red">
  <p:cSld name="Divider - Full Red">
    <p:bg>
      <p:bgPr>
        <a:solidFill>
          <a:srgbClr val="BA0C2F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5"/>
          <p:cNvSpPr txBox="1"/>
          <p:nvPr>
            <p:ph type="title"/>
          </p:nvPr>
        </p:nvSpPr>
        <p:spPr>
          <a:xfrm>
            <a:off x="1143000" y="534987"/>
            <a:ext cx="5486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3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53" name="Google Shape;53;p35"/>
          <p:cNvCxnSpPr/>
          <p:nvPr/>
        </p:nvCxnSpPr>
        <p:spPr>
          <a:xfrm>
            <a:off x="746760" y="687387"/>
            <a:ext cx="32004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0000"/>
              </a:srgbClr>
            </a:outerShdw>
          </a:effectLst>
        </p:spPr>
      </p:cxnSp>
      <p:pic>
        <p:nvPicPr>
          <p:cNvPr id="54" name="Google Shape;5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3200" y="4222800"/>
            <a:ext cx="1760400" cy="6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5"/>
          <p:cNvSpPr/>
          <p:nvPr/>
        </p:nvSpPr>
        <p:spPr>
          <a:xfrm>
            <a:off x="3066091" y="3541242"/>
            <a:ext cx="4716016" cy="913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baseline="30000" i="0" lang="ru-RU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Цей документ став можливим завдяки підтримці американського народу через Агентство США з міжнародного розвитку (USAID).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baseline="30000" i="0" lang="ru-RU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Tetra Tech ES,Inc. несе повну відповідальність за зміст цього документу. Викладений зміст не обов’язково відображає позицію USAID або Уряду Сполучених Штатів.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1 Content">
  <p:cSld name="Red/Gray 1 Content">
    <p:bg>
      <p:bgPr>
        <a:solidFill>
          <a:srgbClr val="E7E7E5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0" name="Google Shape;60;p36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6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rgbClr val="6C6463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2 Content">
  <p:cSld name="Red/Gray 2 Content">
    <p:bg>
      <p:bgPr>
        <a:solidFill>
          <a:srgbClr val="E7E7E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7"/>
          <p:cNvSpPr txBox="1"/>
          <p:nvPr>
            <p:ph idx="1" type="body"/>
          </p:nvPr>
        </p:nvSpPr>
        <p:spPr>
          <a:xfrm>
            <a:off x="686104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3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7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7" name="Google Shape;67;p37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Red/Gray 2 Content">
  <p:cSld name="4_Red/Gray 2 Content">
    <p:bg>
      <p:bgPr>
        <a:solidFill>
          <a:srgbClr val="E7E7E5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8"/>
          <p:cNvSpPr txBox="1"/>
          <p:nvPr>
            <p:ph idx="1" type="body"/>
          </p:nvPr>
        </p:nvSpPr>
        <p:spPr>
          <a:xfrm>
            <a:off x="686104" y="1296987"/>
            <a:ext cx="38096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0" name="Google Shape;70;p38"/>
          <p:cNvSpPr txBox="1"/>
          <p:nvPr>
            <p:ph idx="2" type="body"/>
          </p:nvPr>
        </p:nvSpPr>
        <p:spPr>
          <a:xfrm>
            <a:off x="4648200" y="1296987"/>
            <a:ext cx="38103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Char char="»"/>
              <a:defRPr sz="1600">
                <a:solidFill>
                  <a:srgbClr val="6C6463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1" name="Google Shape;71;p3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4" name="Google Shape;74;p38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/Gray 3 Content">
  <p:cSld name="Red/Gray 3 Content">
    <p:bg>
      <p:bgPr>
        <a:solidFill>
          <a:srgbClr val="E7E7E5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9"/>
          <p:cNvSpPr txBox="1"/>
          <p:nvPr>
            <p:ph idx="1" type="body"/>
          </p:nvPr>
        </p:nvSpPr>
        <p:spPr>
          <a:xfrm>
            <a:off x="686104" y="1296987"/>
            <a:ext cx="251429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7" name="Google Shape;77;p39"/>
          <p:cNvSpPr txBox="1"/>
          <p:nvPr>
            <p:ph idx="2" type="body"/>
          </p:nvPr>
        </p:nvSpPr>
        <p:spPr>
          <a:xfrm>
            <a:off x="5943600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8" name="Google Shape;78;p3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9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6C6463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81" name="Google Shape;81;p39"/>
          <p:cNvSpPr txBox="1"/>
          <p:nvPr>
            <p:ph idx="3" type="body"/>
          </p:nvPr>
        </p:nvSpPr>
        <p:spPr>
          <a:xfrm>
            <a:off x="3314548" y="1296987"/>
            <a:ext cx="251490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1pPr>
            <a:lvl2pPr indent="-330200" lvl="1" marL="9144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–"/>
              <a:defRPr sz="1600">
                <a:solidFill>
                  <a:srgbClr val="6C6463"/>
                </a:solidFill>
              </a:defRPr>
            </a:lvl2pPr>
            <a:lvl3pPr indent="-330200" lvl="2" marL="137160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  <a:defRPr sz="1600">
                <a:solidFill>
                  <a:srgbClr val="6C6463"/>
                </a:solidFill>
              </a:defRPr>
            </a:lvl3pPr>
            <a:lvl4pPr indent="-317500" lvl="3" marL="182880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Char char="–"/>
              <a:defRPr sz="1400">
                <a:solidFill>
                  <a:srgbClr val="6C6463"/>
                </a:solidFill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»"/>
              <a:defRPr sz="16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39"/>
          <p:cNvSpPr txBox="1"/>
          <p:nvPr>
            <p:ph type="title"/>
          </p:nvPr>
        </p:nvSpPr>
        <p:spPr>
          <a:xfrm>
            <a:off x="686104" y="679217"/>
            <a:ext cx="7772400" cy="46537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>
                <a:solidFill>
                  <a:srgbClr val="BA0C2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32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7E7E5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400"/>
              <a:buFont typeface="Gill Sans"/>
              <a:buNone/>
              <a:defRPr b="0" i="0" sz="2400" u="none" cap="none" strike="noStrike">
                <a:solidFill>
                  <a:srgbClr val="BA0C2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0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30200" lvl="1" marL="914400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42900" lvl="2" marL="1371600" marR="0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175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6C6463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" name="Google Shape;12;p30"/>
          <p:cNvSpPr txBox="1"/>
          <p:nvPr>
            <p:ph idx="10" type="dt"/>
          </p:nvPr>
        </p:nvSpPr>
        <p:spPr>
          <a:xfrm>
            <a:off x="152400" y="4864207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3" name="Google Shape;13;p30"/>
          <p:cNvSpPr txBox="1"/>
          <p:nvPr>
            <p:ph idx="11" type="ftr"/>
          </p:nvPr>
        </p:nvSpPr>
        <p:spPr>
          <a:xfrm>
            <a:off x="3124200" y="4864207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4" name="Google Shape;14;p30"/>
          <p:cNvSpPr txBox="1"/>
          <p:nvPr>
            <p:ph idx="12" type="sldNum"/>
          </p:nvPr>
        </p:nvSpPr>
        <p:spPr>
          <a:xfrm>
            <a:off x="6858000" y="4864207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" name="Google Shape;15;p30"/>
          <p:cNvSpPr/>
          <p:nvPr/>
        </p:nvSpPr>
        <p:spPr>
          <a:xfrm>
            <a:off x="0" y="0"/>
            <a:ext cx="9144000" cy="5189384"/>
          </a:xfrm>
          <a:prstGeom prst="frame">
            <a:avLst>
              <a:gd fmla="val 2963" name="adj1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janenesterenko@gmail.com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myrgorod.pl.ua/files/docs/Proecty/ESKO/vebinar_03.07.17.pdf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municipalenergy.org.ua/?p=13248" TargetMode="External"/><Relationship Id="rId4" Type="http://schemas.openxmlformats.org/officeDocument/2006/relationships/hyperlink" Target="http://municipalenergy.org.ua/?p=12505" TargetMode="External"/><Relationship Id="rId5" Type="http://schemas.openxmlformats.org/officeDocument/2006/relationships/hyperlink" Target="http://municipalenergy.org.ua/?p=12586" TargetMode="External"/><Relationship Id="rId6" Type="http://schemas.openxmlformats.org/officeDocument/2006/relationships/image" Target="../media/image10.jpg"/><Relationship Id="rId7" Type="http://schemas.openxmlformats.org/officeDocument/2006/relationships/image" Target="../media/image2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eefund.org.ua/programa-energodim" TargetMode="External"/><Relationship Id="rId4" Type="http://schemas.openxmlformats.org/officeDocument/2006/relationships/hyperlink" Target="https://eefund.org.ua/nabir-do-shkoli-proektnikh-menedzheriv-yak-suprovodzhuvati-proekti-za-umovami-programi-energodim" TargetMode="External"/><Relationship Id="rId5" Type="http://schemas.openxmlformats.org/officeDocument/2006/relationships/hyperlink" Target="https://eefund.org.ua/albom-tekhnichnikh-rishen-tipovi-rishennya-dlya-proektuvannya-energoefektivnikh-zakhodiv" TargetMode="External"/><Relationship Id="rId6" Type="http://schemas.openxmlformats.org/officeDocument/2006/relationships/hyperlink" Target="https://www.youtube.com/watch?v=t01Zkp4BVlU" TargetMode="External"/><Relationship Id="rId7" Type="http://schemas.openxmlformats.org/officeDocument/2006/relationships/image" Target="../media/image17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7.jpg"/><Relationship Id="rId4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eefund.org.ua/materiali-dlya-osbb-" TargetMode="External"/><Relationship Id="rId4" Type="http://schemas.openxmlformats.org/officeDocument/2006/relationships/hyperlink" Target="https://dzki.kyivcity.gov.ua/content/pokrokova-instrukciya.html" TargetMode="External"/><Relationship Id="rId9" Type="http://schemas.openxmlformats.org/officeDocument/2006/relationships/hyperlink" Target="https://dzki.kyivcity.gov.ua/content/pokrokova-instrukciya.html" TargetMode="External"/><Relationship Id="rId5" Type="http://schemas.openxmlformats.org/officeDocument/2006/relationships/hyperlink" Target="https://dzki.kyivcity.gov.ua/content/pokrokova-instrukciya.html" TargetMode="External"/><Relationship Id="rId6" Type="http://schemas.openxmlformats.org/officeDocument/2006/relationships/hyperlink" Target="https://dzki.kyivcity.gov.ua/content/pokrokova-instrukciya.html" TargetMode="External"/><Relationship Id="rId7" Type="http://schemas.openxmlformats.org/officeDocument/2006/relationships/hyperlink" Target="https://dzki.kyivcity.gov.ua/content/pokrokova-instrukciya.html" TargetMode="External"/><Relationship Id="rId8" Type="http://schemas.openxmlformats.org/officeDocument/2006/relationships/hyperlink" Target="https://dzki.kyivcity.gov.ua/content/pokrokova-instrukciya.html" TargetMode="External"/><Relationship Id="rId11" Type="http://schemas.openxmlformats.org/officeDocument/2006/relationships/hyperlink" Target="https://www.minregion.gov.ua/napryamki-diyalnosti/energoefektivnist-ta-energozberezhennya/krashhi-praktiki-realizovanih-proektiv-z-vprovadzhennya-zahodiv-iz-energozberezhennya-ta-pidvishhennya-energoefektivnosti-v-regionah/poltavska-oblast/termomodernizatsiya-bagatopoverhovogo-zhitlovogo-budinku-osbb-meridian-v-m-kremenchuk/amp/" TargetMode="External"/><Relationship Id="rId10" Type="http://schemas.openxmlformats.org/officeDocument/2006/relationships/hyperlink" Target="https://dzki.kyivcity.gov.ua/content/pokrokova-instrukciya.html" TargetMode="External"/><Relationship Id="rId12" Type="http://schemas.openxmlformats.org/officeDocument/2006/relationships/image" Target="../media/image1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saee.gov.ua/uk/programs/map" TargetMode="External"/><Relationship Id="rId4" Type="http://schemas.openxmlformats.org/officeDocument/2006/relationships/hyperlink" Target="https://privatbank.ua/business/teplyje-kredity-dl-a-osmd-i-zhsk" TargetMode="External"/><Relationship Id="rId5" Type="http://schemas.openxmlformats.org/officeDocument/2006/relationships/hyperlink" Target="https://www.oschadbank.ua/ua/private/loans/oschad_home" TargetMode="External"/><Relationship Id="rId6" Type="http://schemas.openxmlformats.org/officeDocument/2006/relationships/hyperlink" Target="http://www.ukrgasbank.com/private/credits/warmhouse/" TargetMode="External"/><Relationship Id="rId7" Type="http://schemas.openxmlformats.org/officeDocument/2006/relationships/hyperlink" Target="https://www.eximb.com/ua/bank/press/novyny-banku/ukreksimbank-doluchyvsya-do-vydachi-teplyh-kredytiv-u-2020-roci.html" TargetMode="External"/><Relationship Id="rId8" Type="http://schemas.openxmlformats.org/officeDocument/2006/relationships/image" Target="../media/image2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www.nefco.org/case-studies/energy-efficient-street-lighting-improves-safety-in-the-city-of-rubizhne/" TargetMode="External"/><Relationship Id="rId4" Type="http://schemas.openxmlformats.org/officeDocument/2006/relationships/image" Target="../media/image28.png"/><Relationship Id="rId5" Type="http://schemas.openxmlformats.org/officeDocument/2006/relationships/image" Target="../media/image3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www.facebook.com/gizukraine/posts/1666956280131650" TargetMode="External"/><Relationship Id="rId4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com-dep.enefcities.org.ua/demonstratsyonnye-proekty/ukrayna/dolyna/" TargetMode="External"/><Relationship Id="rId4" Type="http://schemas.openxmlformats.org/officeDocument/2006/relationships/image" Target="../media/image3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e5p.eu/" TargetMode="External"/><Relationship Id="rId4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e5p.eu/ukraine/project-detail/8" TargetMode="External"/><Relationship Id="rId4" Type="http://schemas.openxmlformats.org/officeDocument/2006/relationships/image" Target="../media/image2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Relationship Id="rId4" Type="http://schemas.openxmlformats.org/officeDocument/2006/relationships/image" Target="../media/image1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1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adm.dp.gov.ua/news/rekonstruyuyemo-pivstolitnij-dityachij-sadok-u-dnipri-valentin-reznichenko" TargetMode="External"/><Relationship Id="rId4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245" name="Google Shape;245;p1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246" name="Google Shape;246;p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47" name="Google Shape;247;p1"/>
          <p:cNvSpPr txBox="1"/>
          <p:nvPr>
            <p:ph type="ctrTitle"/>
          </p:nvPr>
        </p:nvSpPr>
        <p:spPr>
          <a:xfrm>
            <a:off x="685799" y="1601787"/>
            <a:ext cx="7697709" cy="12097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Gill Sans"/>
              <a:buNone/>
            </a:pPr>
            <a:r>
              <a:rPr lang="ru-RU"/>
              <a:t>Енергоефективність: основа успішності громади</a:t>
            </a:r>
            <a:endParaRPr/>
          </a:p>
        </p:txBody>
      </p:sp>
      <p:sp>
        <p:nvSpPr>
          <p:cNvPr id="248" name="Google Shape;248;p1"/>
          <p:cNvSpPr txBox="1"/>
          <p:nvPr>
            <p:ph idx="1" type="subTitle"/>
          </p:nvPr>
        </p:nvSpPr>
        <p:spPr>
          <a:xfrm>
            <a:off x="685800" y="3838669"/>
            <a:ext cx="3429000" cy="506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/>
              <a:t>Підготувала:  Нестеренко Євгенія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 u="sng">
                <a:solidFill>
                  <a:schemeClr val="hlink"/>
                </a:solidFill>
                <a:hlinkClick r:id="rId3"/>
              </a:rPr>
              <a:t>janenesterenko@gmail.com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ru-RU"/>
              <a:t>0963621567</a:t>
            </a:r>
            <a:endParaRPr/>
          </a:p>
        </p:txBody>
      </p:sp>
      <p:pic>
        <p:nvPicPr>
          <p:cNvPr id="249" name="Google Shape;24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16550" y="397005"/>
            <a:ext cx="1416500" cy="667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6000" y="516325"/>
            <a:ext cx="1007400" cy="57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35" name="Google Shape;335;p10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36" name="Google Shape;336;p1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37" name="Google Shape;337;p10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</a:t>
            </a:r>
            <a:endParaRPr/>
          </a:p>
        </p:txBody>
      </p:sp>
      <p:sp>
        <p:nvSpPr>
          <p:cNvPr id="338" name="Google Shape;338;p10"/>
          <p:cNvSpPr txBox="1"/>
          <p:nvPr>
            <p:ph idx="1" type="body"/>
          </p:nvPr>
        </p:nvSpPr>
        <p:spPr>
          <a:xfrm>
            <a:off x="685800" y="1296987"/>
            <a:ext cx="4436918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Char char="•"/>
            </a:pPr>
            <a:r>
              <a:rPr lang="ru-RU" sz="1360"/>
              <a:t>Мереф’янській ОТГ, Харківська обл.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Char char="•"/>
            </a:pPr>
            <a:r>
              <a:rPr lang="ru-RU" sz="1360"/>
              <a:t>У 2017 році з’явився власний </a:t>
            </a:r>
            <a:r>
              <a:rPr b="1" lang="ru-RU" sz="1360"/>
              <a:t>енергоменеджер</a:t>
            </a:r>
            <a:r>
              <a:rPr lang="ru-RU" sz="1360"/>
              <a:t> та запрацювала </a:t>
            </a:r>
            <a:r>
              <a:rPr b="1" lang="ru-RU" sz="1360"/>
              <a:t>система моніторингу </a:t>
            </a:r>
            <a:r>
              <a:rPr lang="ru-RU" sz="1360"/>
              <a:t>(з 2018 пронрамне забезпечення).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Char char="•"/>
            </a:pPr>
            <a:r>
              <a:rPr lang="ru-RU" sz="1360"/>
              <a:t>З 2017 року, у власні енергозберігаючі проекти вклали близько </a:t>
            </a:r>
            <a:r>
              <a:rPr b="1" lang="ru-RU" sz="1360"/>
              <a:t>3,5 млн грн  </a:t>
            </a:r>
            <a:r>
              <a:rPr lang="ru-RU" sz="1360"/>
              <a:t>з обласного та місцевого бюджетів.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Char char="•"/>
            </a:pPr>
            <a:r>
              <a:rPr lang="ru-RU" sz="1360"/>
              <a:t>В закладах освіти та культури замінили 85 % вікон на енергозберігаючі, у місцевих школах утеплили теплотраси = близько 15 % економії тепла щорічно.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Char char="•"/>
            </a:pPr>
            <a:r>
              <a:rPr lang="ru-RU" sz="1360"/>
              <a:t>100 % систем освітлення в бюджетній сфері було замінено на енергоощадні = економія 10 000 кіловатів на місяць = </a:t>
            </a:r>
            <a:r>
              <a:rPr b="1" lang="ru-RU" sz="1360"/>
              <a:t>27 000 грн </a:t>
            </a:r>
            <a:r>
              <a:rPr lang="ru-RU" sz="1360"/>
              <a:t>на місяць до бюджету.</a:t>
            </a:r>
            <a:endParaRPr/>
          </a:p>
          <a:p>
            <a:pPr indent="-14382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None/>
            </a:pPr>
            <a:r>
              <a:t/>
            </a:r>
            <a:endParaRPr sz="1360"/>
          </a:p>
          <a:p>
            <a:pPr indent="-14382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360"/>
              <a:buFont typeface="Arial"/>
              <a:buNone/>
            </a:pPr>
            <a:r>
              <a:t/>
            </a:r>
            <a:endParaRPr sz="1360"/>
          </a:p>
        </p:txBody>
      </p:sp>
      <p:pic>
        <p:nvPicPr>
          <p:cNvPr descr="https://decentralization.gov.ua/uploads/ckeditor/pictures/4533/content_merefa_2.jpg" id="339" name="Google Shape;33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06867" y="1616530"/>
            <a:ext cx="3411105" cy="2291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45" name="Google Shape;345;p11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46" name="Google Shape;346;p1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47" name="Google Shape;347;p11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Додаткові фінансові ресурси: національні</a:t>
            </a:r>
            <a:endParaRPr/>
          </a:p>
        </p:txBody>
      </p:sp>
      <p:pic>
        <p:nvPicPr>
          <p:cNvPr descr="Історія становлення й утвердження Державного прапора України [До 20-ї  річниці незалежності України] | КПІ ім. Ігоря Сікорського" id="348" name="Google Shape;34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68679" y="1349122"/>
            <a:ext cx="5806642" cy="3290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54" name="Google Shape;354;p1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55" name="Google Shape;355;p1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56" name="Google Shape;356;p12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ЕСКО (енергосервісні компанії)</a:t>
            </a:r>
            <a:endParaRPr/>
          </a:p>
        </p:txBody>
      </p:sp>
      <p:sp>
        <p:nvSpPr>
          <p:cNvPr id="357" name="Google Shape;357;p12"/>
          <p:cNvSpPr txBox="1"/>
          <p:nvPr>
            <p:ph idx="1" type="body"/>
          </p:nvPr>
        </p:nvSpPr>
        <p:spPr>
          <a:xfrm>
            <a:off x="685799" y="1296987"/>
            <a:ext cx="4395356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Загальна практика діяльності таких компаній в Україні – 20 років</a:t>
            </a:r>
            <a:endParaRPr sz="1200"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Кількість: близько 20 («УкрЕСКО», ЗАТ «Екологічні Системи», ТОВ «Луцькі комунальні системи», ТОВ «ДТЕК ЕСКО»)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ЕСКО -  інжинірингові компанії та, як правило, не мають власних фінансових ресурсів, а працюють коштами замовників або коштами залученими замовниками на різних умовах (кредитування, гранти).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Граничний термін Енергосервісного договору – 15 р.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Для громад ЕСКО вигідні у короткостроковій перспективі, окупність 2-3 роки. Найчастіше це встановлення ІТП, вентиляція, освітлення.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Повернення інвестицій відбувається виключно за рахунок економії енергоресурсів – лічильники фіксують споживання </a:t>
            </a:r>
            <a:endParaRPr/>
          </a:p>
        </p:txBody>
      </p:sp>
      <p:pic>
        <p:nvPicPr>
          <p:cNvPr id="358" name="Google Shape;358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16863" l="15247" r="16435" t="31403"/>
          <a:stretch/>
        </p:blipFill>
        <p:spPr>
          <a:xfrm>
            <a:off x="5081155" y="1711105"/>
            <a:ext cx="3841036" cy="2009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64" name="Google Shape;364;p1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65" name="Google Shape;365;p1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6" name="Google Shape;366;p13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</a:t>
            </a:r>
            <a:endParaRPr/>
          </a:p>
        </p:txBody>
      </p:sp>
      <p:sp>
        <p:nvSpPr>
          <p:cNvPr id="367" name="Google Shape;367;p13"/>
          <p:cNvSpPr txBox="1"/>
          <p:nvPr>
            <p:ph idx="1" type="body"/>
          </p:nvPr>
        </p:nvSpPr>
        <p:spPr>
          <a:xfrm>
            <a:off x="685800" y="1296987"/>
            <a:ext cx="4717473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У січні 2019 </a:t>
            </a:r>
            <a:r>
              <a:rPr lang="ru-RU" sz="1480" u="sng">
                <a:solidFill>
                  <a:schemeClr val="hlink"/>
                </a:solidFill>
                <a:hlinkClick r:id="rId3"/>
              </a:rPr>
              <a:t>Дрогобицька </a:t>
            </a:r>
            <a:r>
              <a:rPr lang="ru-RU" sz="1480"/>
              <a:t>міська рада одностайно затвердила істотні умови </a:t>
            </a:r>
            <a:r>
              <a:rPr b="1" lang="ru-RU" sz="1480" u="sng">
                <a:solidFill>
                  <a:schemeClr val="hlink"/>
                </a:solidFill>
                <a:hlinkClick r:id="rId4"/>
              </a:rPr>
              <a:t>п’яти</a:t>
            </a:r>
            <a:r>
              <a:rPr lang="ru-RU" sz="1480"/>
              <a:t> енергосервісних договорів стосовно 1 лікарні та 4 шкіл.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У  лютому були укладені </a:t>
            </a:r>
            <a:r>
              <a:rPr b="1" lang="ru-RU" sz="1480" u="sng">
                <a:solidFill>
                  <a:schemeClr val="hlink"/>
                </a:solidFill>
                <a:hlinkClick r:id="rId5"/>
              </a:rPr>
              <a:t>контракти</a:t>
            </a:r>
            <a:r>
              <a:rPr lang="ru-RU" sz="1480"/>
              <a:t> зі столичним інвестором ТОВ </a:t>
            </a:r>
            <a:r>
              <a:rPr b="1" lang="ru-RU" sz="1480"/>
              <a:t>“КиївЕСКО”</a:t>
            </a:r>
            <a:r>
              <a:rPr lang="ru-RU" sz="1480"/>
              <a:t>, членом Української асоціації Енергосервісних компаній. 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Наразі завершуються монтажні роботи по 2 етапу інвестування.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Усі об’єкти підключені до автоматизованої системи управління, моніторингу та диспетчеризації </a:t>
            </a:r>
            <a:r>
              <a:rPr b="1" lang="ru-RU" sz="1480"/>
              <a:t>Synergy Data</a:t>
            </a:r>
            <a:r>
              <a:rPr lang="ru-RU" sz="1480"/>
              <a:t>. </a:t>
            </a:r>
            <a:endParaRPr sz="1480"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Щорічна економія Дрогобицького бюджету на сплаті за опалення становитиме близько </a:t>
            </a:r>
            <a:r>
              <a:rPr b="1" lang="ru-RU" sz="1480"/>
              <a:t>1,3 млн.</a:t>
            </a:r>
            <a:r>
              <a:rPr lang="ru-RU" sz="1480"/>
              <a:t> гривень за рік. </a:t>
            </a:r>
            <a:endParaRPr/>
          </a:p>
        </p:txBody>
      </p:sp>
      <p:pic>
        <p:nvPicPr>
          <p:cNvPr descr="http://municipalenergy.org.ua/wp-content/uploads/2019/09/1.jpg" id="368" name="Google Shape;368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78148" y="1296987"/>
            <a:ext cx="2963180" cy="20029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municipalenergy.org.ua/wp-content/uploads/2019/09/11.jpg" id="369" name="Google Shape;369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74195" y="2897187"/>
            <a:ext cx="2837007" cy="189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a9ba407757_1_0"/>
          <p:cNvSpPr txBox="1"/>
          <p:nvPr>
            <p:ph idx="12" type="sldNum"/>
          </p:nvPr>
        </p:nvSpPr>
        <p:spPr>
          <a:xfrm>
            <a:off x="6858000" y="4844639"/>
            <a:ext cx="2133600" cy="186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76" name="Google Shape;376;ga9ba407757_1_0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80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ga9ba407757_1_0"/>
          <p:cNvSpPr txBox="1"/>
          <p:nvPr/>
        </p:nvSpPr>
        <p:spPr>
          <a:xfrm>
            <a:off x="685800" y="452089"/>
            <a:ext cx="7772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0067B9"/>
                </a:solidFill>
                <a:latin typeface="Gill Sans"/>
                <a:ea typeface="Gill Sans"/>
                <a:cs typeface="Gill Sans"/>
                <a:sym typeface="Gill Sans"/>
              </a:rPr>
              <a:t>Револьверні фонди</a:t>
            </a:r>
            <a:endParaRPr sz="2400">
              <a:solidFill>
                <a:srgbClr val="0067B9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78" name="Google Shape;378;ga9ba407757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1144587"/>
            <a:ext cx="8090400" cy="318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ga9ba407757_1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7862" y="3515171"/>
            <a:ext cx="1325008" cy="1278164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ga9ba407757_1_0"/>
          <p:cNvSpPr txBox="1"/>
          <p:nvPr/>
        </p:nvSpPr>
        <p:spPr>
          <a:xfrm>
            <a:off x="1660071" y="4354110"/>
            <a:ext cx="74838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14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rPr>
              <a:t>Джерело: посібник «Револьверний фонд як інструмент успішного фінансування енергоефективних заходів місцевих громад»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86" name="Google Shape;386;p14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87" name="Google Shape;387;p1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88" name="Google Shape;388;p14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Фонд енергоефективності (для ОСББ)</a:t>
            </a:r>
            <a:endParaRPr/>
          </a:p>
        </p:txBody>
      </p:sp>
      <p:sp>
        <p:nvSpPr>
          <p:cNvPr id="389" name="Google Shape;389;p14"/>
          <p:cNvSpPr txBox="1"/>
          <p:nvPr>
            <p:ph idx="1" type="body"/>
          </p:nvPr>
        </p:nvSpPr>
        <p:spPr>
          <a:xfrm>
            <a:off x="685800" y="1296986"/>
            <a:ext cx="4845867" cy="35476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Фонд енергоефективності на сьогодні має 200 проєктів на загальну суму 1,3 млрд грн. Загалом на рахунках фонду </a:t>
            </a:r>
            <a:r>
              <a:rPr b="1" lang="ru-RU" sz="1200"/>
              <a:t>2,7 млрд грн</a:t>
            </a:r>
            <a:r>
              <a:rPr lang="ru-RU" sz="1200"/>
              <a:t>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b="1" lang="ru-RU" sz="1200" u="sng">
                <a:solidFill>
                  <a:schemeClr val="hlink"/>
                </a:solidFill>
                <a:hlinkClick r:id="rId3"/>
              </a:rPr>
              <a:t>«Енергодім</a:t>
            </a:r>
            <a:r>
              <a:rPr b="1" lang="ru-RU" sz="1200"/>
              <a:t>» </a:t>
            </a:r>
            <a:r>
              <a:rPr lang="ru-RU" sz="1200"/>
              <a:t>- програма часткового відшкодування витрат на заходи з енергоефективності в багатоквартирних будинках до кінця 2023 р. 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Програма пропонує два пакети заходів: </a:t>
            </a:r>
            <a:r>
              <a:rPr b="1" lang="ru-RU" sz="1200"/>
              <a:t>легкий</a:t>
            </a:r>
            <a:r>
              <a:rPr lang="ru-RU" sz="1200"/>
              <a:t> (встановлення ІТП, утеплення трубопроводів та лічильника) та </a:t>
            </a:r>
            <a:r>
              <a:rPr b="1" lang="ru-RU" sz="1200"/>
              <a:t>комплексний</a:t>
            </a:r>
            <a:r>
              <a:rPr lang="ru-RU" sz="1200"/>
              <a:t> (утеплення стін, даху і підвалу, заміна вікон і дверей)</a:t>
            </a:r>
            <a:endParaRPr sz="1200"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Відшкодування до 70% послуг енергоаудиту, енергосертифікації та розробку проєктної документації, 40% на заходи енергоефективності пакету легкий та 50% комплексний. 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 u="sng">
                <a:solidFill>
                  <a:schemeClr val="hlink"/>
                </a:solidFill>
                <a:hlinkClick r:id="rId4"/>
              </a:rPr>
              <a:t>Школа проєктних менеджерів </a:t>
            </a:r>
            <a:endParaRPr sz="1200"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 u="sng">
                <a:solidFill>
                  <a:schemeClr val="hlink"/>
                </a:solidFill>
                <a:hlinkClick r:id="rId5"/>
              </a:rPr>
              <a:t>Альбом техн. рішень для впровадження енергоефективних заходів</a:t>
            </a:r>
            <a:endParaRPr sz="1200"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 u="sng">
                <a:solidFill>
                  <a:schemeClr val="hlink"/>
                </a:solidFill>
                <a:hlinkClick r:id="rId6"/>
              </a:rPr>
              <a:t>Навчальний вебінар</a:t>
            </a:r>
            <a:r>
              <a:rPr lang="ru-RU" sz="1200" u="sng"/>
              <a:t> </a:t>
            </a:r>
            <a:r>
              <a:rPr lang="ru-RU" sz="1200"/>
              <a:t>про досвід впровадження заходів з енергоефективності відповідно до процедур Фонду.</a:t>
            </a:r>
            <a:endParaRPr sz="1200"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</p:txBody>
      </p:sp>
      <p:pic>
        <p:nvPicPr>
          <p:cNvPr descr="Програма “Енергодім” за новою редакцією вводиться в дію від 18 лютого 2020  року | Фонд енергоефективності" id="390" name="Google Shape;390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95043" y="1231271"/>
            <a:ext cx="3241140" cy="2544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96" name="Google Shape;396;p1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97" name="Google Shape;397;p1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98" name="Google Shape;398;p15"/>
          <p:cNvSpPr txBox="1"/>
          <p:nvPr>
            <p:ph type="title"/>
          </p:nvPr>
        </p:nvSpPr>
        <p:spPr>
          <a:xfrm>
            <a:off x="681272" y="597590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</a:t>
            </a:r>
            <a:endParaRPr/>
          </a:p>
        </p:txBody>
      </p:sp>
      <p:pic>
        <p:nvPicPr>
          <p:cNvPr descr="Програма “Енергодім” за новою редакцією вводиться в дію від 18 лютого 2020  року | Фонд енергоефективності" id="399" name="Google Shape;39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575" y="-5265738"/>
            <a:ext cx="2227200" cy="1252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сх22" id="400" name="Google Shape;400;p15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3207" y="1059255"/>
            <a:ext cx="8048531" cy="37853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06" name="Google Shape;406;p1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07" name="Google Shape;407;p1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08" name="Google Shape;408;p16"/>
          <p:cNvSpPr txBox="1"/>
          <p:nvPr>
            <p:ph type="title"/>
          </p:nvPr>
        </p:nvSpPr>
        <p:spPr>
          <a:xfrm>
            <a:off x="686104" y="313590"/>
            <a:ext cx="77724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Об’єднання співвласників багатоквартирних будинків (ОСББ)</a:t>
            </a:r>
            <a:endParaRPr/>
          </a:p>
        </p:txBody>
      </p:sp>
      <p:sp>
        <p:nvSpPr>
          <p:cNvPr id="409" name="Google Shape;409;p16"/>
          <p:cNvSpPr txBox="1"/>
          <p:nvPr>
            <p:ph idx="1" type="body"/>
          </p:nvPr>
        </p:nvSpPr>
        <p:spPr>
          <a:xfrm>
            <a:off x="685800" y="1296987"/>
            <a:ext cx="4707082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rPr b="1" lang="ru-RU" sz="1480"/>
              <a:t>ОСББ «Меридіан» в м. Кременчук</a:t>
            </a:r>
            <a:endParaRPr b="1" sz="1480"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Період: серпень – жовтень 2017 р.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Облаштування ІТП та утеплення  багатоповерхового житлового будинку</a:t>
            </a:r>
            <a:endParaRPr sz="1480"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Вартість практики: 1138,5 тис.грн.</a:t>
            </a:r>
            <a:br>
              <a:rPr lang="ru-RU" sz="1480"/>
            </a:br>
            <a:r>
              <a:rPr lang="ru-RU" sz="1480"/>
              <a:t>– власні кошти ОСББ;</a:t>
            </a:r>
            <a:br>
              <a:rPr lang="ru-RU" sz="1480"/>
            </a:br>
            <a:r>
              <a:rPr lang="ru-RU" sz="1480"/>
              <a:t>– компенсація частини кредиту з Державного бюджету;</a:t>
            </a:r>
            <a:br>
              <a:rPr lang="ru-RU" sz="1480"/>
            </a:br>
            <a:r>
              <a:rPr lang="ru-RU" sz="1480"/>
              <a:t>– компенсація процентів з місцевого бюджету.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Заощадження 343,7 Гкал = </a:t>
            </a:r>
            <a:r>
              <a:rPr b="1" lang="ru-RU" sz="1480"/>
              <a:t>529,977 тис. грн</a:t>
            </a:r>
            <a:r>
              <a:rPr lang="ru-RU" sz="1480"/>
              <a:t> на рік </a:t>
            </a:r>
            <a:endParaRPr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 u="sng">
                <a:solidFill>
                  <a:schemeClr val="hlink"/>
                </a:solidFill>
                <a:hlinkClick r:id="rId3"/>
              </a:rPr>
              <a:t>Зразки документів від Фонду енергоефективності для ОСББ</a:t>
            </a:r>
            <a:endParaRPr sz="1480"/>
          </a:p>
          <a:p>
            <a:pPr indent="-23018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 u="sng">
                <a:solidFill>
                  <a:schemeClr val="hlink"/>
                </a:solidFill>
                <a:hlinkClick r:id="rId4"/>
              </a:rPr>
              <a:t>Покрокова інструкція створення ОСББ</a:t>
            </a:r>
            <a:endParaRPr sz="1480" u="sng">
              <a:solidFill>
                <a:schemeClr val="hlink"/>
              </a:solidFill>
              <a:hlinkClick r:id="rId5"/>
            </a:endParaRPr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 u="sng">
              <a:solidFill>
                <a:schemeClr val="hlink"/>
              </a:solidFill>
              <a:hlinkClick r:id="rId6"/>
            </a:endParaRPr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 u="sng">
              <a:solidFill>
                <a:schemeClr val="hlink"/>
              </a:solidFill>
              <a:hlinkClick r:id="rId7"/>
            </a:endParaRPr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 u="sng">
              <a:solidFill>
                <a:schemeClr val="hlink"/>
              </a:solidFill>
              <a:hlinkClick r:id="rId8"/>
            </a:endParaRPr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 u="sng">
              <a:solidFill>
                <a:schemeClr val="hlink"/>
              </a:solidFill>
              <a:hlinkClick r:id="rId9"/>
            </a:endParaRPr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 u="sng">
              <a:solidFill>
                <a:schemeClr val="hlink"/>
              </a:solidFill>
              <a:hlinkClick r:id="rId10"/>
            </a:endParaRPr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/>
          </a:p>
        </p:txBody>
      </p:sp>
      <p:pic>
        <p:nvPicPr>
          <p:cNvPr descr="https://www.minregion.gov.ua/wp-content/uploads/2018/12/5.jpg" id="410" name="Google Shape;410;p16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392352" y="1296987"/>
            <a:ext cx="3380894" cy="2535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1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16" name="Google Shape;416;p17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17" name="Google Shape;417;p1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18" name="Google Shape;418;p17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«Теплі» кредити від Держенергоефективності</a:t>
            </a:r>
            <a:endParaRPr/>
          </a:p>
        </p:txBody>
      </p:sp>
      <p:sp>
        <p:nvSpPr>
          <p:cNvPr id="419" name="Google Shape;419;p17"/>
          <p:cNvSpPr txBox="1"/>
          <p:nvPr>
            <p:ph idx="1" type="body"/>
          </p:nvPr>
        </p:nvSpPr>
        <p:spPr>
          <a:xfrm>
            <a:off x="685799" y="1296987"/>
            <a:ext cx="4610477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Програма буде продовжена на 2021 рік виключно для мешканців індивідуальних будинків та розширений перелік заходів програми: придбання інтелектуальних лічильників електроенергії, електроакумулюючих систем, електрозарядок.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На сьогодні українські родини використали більше 8,6 млрд грн «теплих кредитів», отримавши 3,2 млрд грн компенсацій від Уряду.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Додаткові компенсації можна отримати </a:t>
            </a:r>
            <a:r>
              <a:rPr lang="ru-RU" sz="1200" u="sng">
                <a:solidFill>
                  <a:schemeClr val="hlink"/>
                </a:solidFill>
                <a:hlinkClick r:id="rId3"/>
              </a:rPr>
              <a:t>з місцевих бюджетів</a:t>
            </a:r>
            <a:r>
              <a:rPr lang="ru-RU" sz="1200"/>
              <a:t>. На сьогодні працює близько </a:t>
            </a:r>
            <a:r>
              <a:rPr b="1" lang="ru-RU" sz="1200"/>
              <a:t>100 місцевих програм</a:t>
            </a:r>
            <a:r>
              <a:rPr lang="ru-RU" sz="1200"/>
              <a:t> здешевлення «теплих кредитів».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Уповноваженими на видачу "теплих кредитів" у рамках програми є 4 державні банки: </a:t>
            </a:r>
            <a:r>
              <a:rPr b="1" lang="ru-RU" sz="1200" u="sng">
                <a:solidFill>
                  <a:schemeClr val="hlink"/>
                </a:solidFill>
                <a:hlinkClick r:id="rId4"/>
              </a:rPr>
              <a:t>ПриватБанк</a:t>
            </a:r>
            <a:r>
              <a:rPr b="1" lang="ru-RU" sz="1200"/>
              <a:t>, </a:t>
            </a:r>
            <a:r>
              <a:rPr b="1" lang="ru-RU" sz="1200" u="sng">
                <a:solidFill>
                  <a:schemeClr val="hlink"/>
                </a:solidFill>
                <a:hlinkClick r:id="rId5"/>
              </a:rPr>
              <a:t>Ощадбанк</a:t>
            </a:r>
            <a:r>
              <a:rPr b="1" lang="ru-RU" sz="1200"/>
              <a:t>, </a:t>
            </a:r>
            <a:r>
              <a:rPr b="1" lang="ru-RU" sz="1200" u="sng">
                <a:solidFill>
                  <a:schemeClr val="hlink"/>
                </a:solidFill>
                <a:hlinkClick r:id="rId6"/>
              </a:rPr>
              <a:t>Укргазбанк </a:t>
            </a:r>
            <a:r>
              <a:rPr b="1" lang="ru-RU" sz="1200"/>
              <a:t>та </a:t>
            </a:r>
            <a:r>
              <a:rPr b="1" lang="ru-RU" sz="1200" u="sng">
                <a:solidFill>
                  <a:schemeClr val="hlink"/>
                </a:solidFill>
                <a:hlinkClick r:id="rId7"/>
              </a:rPr>
              <a:t>Укрексімбанк</a:t>
            </a:r>
            <a:r>
              <a:rPr b="1" lang="ru-RU" sz="1200"/>
              <a:t>.</a:t>
            </a:r>
            <a:endParaRPr sz="1200"/>
          </a:p>
        </p:txBody>
      </p:sp>
      <p:pic>
        <p:nvPicPr>
          <p:cNvPr descr="http://www.saee.gov.ua/sites/default/files/styles/image_650x290/public/pasted-image-0-1200x600_2.png?itok=YMuje7Vh" id="420" name="Google Shape;420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395864" y="1647731"/>
            <a:ext cx="3062639" cy="2335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26" name="Google Shape;426;p1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27" name="Google Shape;427;p1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28" name="Google Shape;428;p18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</a:t>
            </a:r>
            <a:endParaRPr/>
          </a:p>
        </p:txBody>
      </p:sp>
      <p:pic>
        <p:nvPicPr>
          <p:cNvPr descr="https://www.saee.gov.ua/sites/default/files/908.png" id="429" name="Google Shape;42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7484" y="1231271"/>
            <a:ext cx="6690511" cy="3469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256" name="Google Shape;256;p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257" name="Google Shape;257;p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58" name="Google Shape;258;p2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Чому варто робити заходи з енергоефективності</a:t>
            </a:r>
            <a:endParaRPr/>
          </a:p>
        </p:txBody>
      </p:sp>
      <p:sp>
        <p:nvSpPr>
          <p:cNvPr id="259" name="Google Shape;259;p2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rPr lang="ru-RU" sz="1480"/>
              <a:t>Одеська міська рада реалізувала проект з підвищення енергоефективності у закладах бюджетної сфери шляхом модернізації внутрішнього освітлення та реконструкції системи вуличного освітлення на деяких вулицях міста. Вулиці і будівлі, обрані в рамках проекту, були обладнані сучасними світильниками за міжнародними стандартами якості.</a:t>
            </a:r>
            <a:endParaRPr sz="1480"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b="1" lang="ru-RU" sz="1480"/>
              <a:t>Загальні інвестиції:</a:t>
            </a:r>
            <a:endParaRPr b="1" sz="1480"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rPr lang="ru-RU" sz="1480"/>
              <a:t>     грант: 150 384 євро</a:t>
            </a:r>
            <a:endParaRPr sz="1480"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rPr lang="ru-RU" sz="1480"/>
              <a:t>     співфінансування міста: 12 309 346 грн</a:t>
            </a:r>
            <a:endParaRPr sz="1480"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Економія електричної енергії: 1,373 МВт·год/рік</a:t>
            </a:r>
            <a:endParaRPr sz="1480"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Економія коштів: </a:t>
            </a:r>
            <a:r>
              <a:rPr b="1" lang="ru-RU" sz="1480"/>
              <a:t>3 860 088 грн/рік</a:t>
            </a:r>
            <a:endParaRPr b="1" sz="1480"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Термін окупності: </a:t>
            </a:r>
            <a:r>
              <a:rPr b="1" lang="ru-RU" sz="1480"/>
              <a:t>4,4 роки</a:t>
            </a:r>
            <a:endParaRPr b="1" sz="1480"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Донори проекту: E5Р, NEFCO, NEFCO in Ukraine</a:t>
            </a:r>
            <a:endParaRPr sz="1480"/>
          </a:p>
          <a:p>
            <a:pPr indent="-13620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/>
          </a:p>
        </p:txBody>
      </p:sp>
      <p:pic>
        <p:nvPicPr>
          <p:cNvPr descr="Створення, розробка сайтів Одеса | Заказать сайт | Создание сайтов" id="260" name="Google Shape;26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07256" y="2254827"/>
            <a:ext cx="3217199" cy="2242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35" name="Google Shape;435;p19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36" name="Google Shape;436;p1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7" name="Google Shape;437;p19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Додаткові міжнародні фінансові можливості</a:t>
            </a:r>
            <a:endParaRPr/>
          </a:p>
        </p:txBody>
      </p:sp>
      <p:sp>
        <p:nvSpPr>
          <p:cNvPr id="438" name="Google Shape;438;p19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8588" lvl="0" marL="2301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descr="Черкаський національний університет імені Богдана Хмельницького — Прапор  Європейського Союзу: полеміка щодо використання" id="439" name="Google Shape;43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6104" y="1253185"/>
            <a:ext cx="7782791" cy="3684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0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45" name="Google Shape;445;p20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46" name="Google Shape;446;p20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47" name="Google Shape;447;p20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NEFKO</a:t>
            </a:r>
            <a:endParaRPr/>
          </a:p>
        </p:txBody>
      </p:sp>
      <p:sp>
        <p:nvSpPr>
          <p:cNvPr id="448" name="Google Shape;448;p20"/>
          <p:cNvSpPr txBox="1"/>
          <p:nvPr>
            <p:ph idx="1" type="body"/>
          </p:nvPr>
        </p:nvSpPr>
        <p:spPr>
          <a:xfrm>
            <a:off x="685800" y="1296987"/>
            <a:ext cx="483681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/>
              <a:t>Програма «Енергоефективність в малих та об’єднаних громадах України»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/>
              <a:t>Участь можуть брати муніципалітети та комунальні компанії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/>
              <a:t>На великі проєкти максимальна сума позики: </a:t>
            </a:r>
            <a:r>
              <a:rPr b="1" lang="ru-RU" sz="1200"/>
              <a:t>5 млн євро</a:t>
            </a:r>
            <a:r>
              <a:rPr lang="ru-RU" sz="1200"/>
              <a:t>. Частина може бути надана як грант.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/>
              <a:t>На малі проєкти у місцевій валюті, еквівлентній </a:t>
            </a:r>
            <a:r>
              <a:rPr b="1" lang="ru-RU" sz="1200"/>
              <a:t>500 тис євро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/>
              <a:t>Доля в акціонерному капіталі: 30.00 %, не більше 50.00 % від загального обсягу інвестицій.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Char char="•"/>
            </a:pPr>
            <a:r>
              <a:rPr lang="ru-RU" sz="1200"/>
              <a:t>Енергоефективність публічних будівель, освітлення, опалення, водоканали та очищення води, переробка твердих відходів.</a:t>
            </a:r>
            <a:endParaRPr sz="1200"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</p:txBody>
      </p:sp>
      <p:pic>
        <p:nvPicPr>
          <p:cNvPr descr="НЕФКО кредитуватиме 7 енергозберігаючих проектів в Україні | GoLOCAL" id="449" name="Google Shape;44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22614" y="1789628"/>
            <a:ext cx="3318403" cy="18666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1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55" name="Google Shape;455;p21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56" name="Google Shape;456;p21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57" name="Google Shape;457;p21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</a:t>
            </a:r>
            <a:endParaRPr/>
          </a:p>
        </p:txBody>
      </p:sp>
      <p:sp>
        <p:nvSpPr>
          <p:cNvPr id="458" name="Google Shape;458;p21"/>
          <p:cNvSpPr txBox="1"/>
          <p:nvPr>
            <p:ph idx="1" type="body"/>
          </p:nvPr>
        </p:nvSpPr>
        <p:spPr>
          <a:xfrm>
            <a:off x="685800" y="1296987"/>
            <a:ext cx="4364182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Місто: </a:t>
            </a:r>
            <a:r>
              <a:rPr lang="ru-RU" u="sng">
                <a:solidFill>
                  <a:schemeClr val="hlink"/>
                </a:solidFill>
                <a:hlinkClick r:id="rId3"/>
              </a:rPr>
              <a:t>Рубіжне </a:t>
            </a:r>
            <a:r>
              <a:rPr lang="ru-RU"/>
              <a:t>(61 тис жителів), 40 км від бойових дій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Період: 2018 - 2020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Проєкт: вуличне освітлення (LED лампи), системи контролю та світлофори.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Загальні інвестиції: 420 тис. євро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Тип: грантова підтримка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b="1" lang="ru-RU"/>
              <a:t>Економія: 360 МВт-год = 27 тис. євро щорічно</a:t>
            </a:r>
            <a:endParaRPr/>
          </a:p>
          <a:p>
            <a:pPr indent="-1285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descr="NIU Rubizhne" id="459" name="Google Shape;459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9325" y="2217604"/>
            <a:ext cx="2655743" cy="27496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www.nefco.org/wp-content/uploads/2020/10/NEFCO-Rubizhne-photo-1-resized-15.10.2020-877x974.png" id="460" name="Google Shape;460;p21"/>
          <p:cNvPicPr preferRelativeResize="0"/>
          <p:nvPr/>
        </p:nvPicPr>
        <p:blipFill rotWithShape="1">
          <a:blip r:embed="rId5">
            <a:alphaModFix/>
          </a:blip>
          <a:srcRect b="53075" l="23577" r="25257" t="6642"/>
          <a:stretch/>
        </p:blipFill>
        <p:spPr>
          <a:xfrm>
            <a:off x="5049982" y="464713"/>
            <a:ext cx="3038475" cy="2656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2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66" name="Google Shape;466;p22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67" name="Google Shape;467;p22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68" name="Google Shape;468;p22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GIZ</a:t>
            </a:r>
            <a:endParaRPr/>
          </a:p>
        </p:txBody>
      </p:sp>
      <p:sp>
        <p:nvSpPr>
          <p:cNvPr id="469" name="Google Shape;469;p22"/>
          <p:cNvSpPr txBox="1"/>
          <p:nvPr>
            <p:ph idx="1" type="body"/>
          </p:nvPr>
        </p:nvSpPr>
        <p:spPr>
          <a:xfrm>
            <a:off x="685800" y="1296987"/>
            <a:ext cx="4966855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Новий проєкт міжнародної технічної допомоги </a:t>
            </a:r>
            <a:r>
              <a:rPr b="1" lang="ru-RU" sz="1200" u="sng">
                <a:solidFill>
                  <a:schemeClr val="hlink"/>
                </a:solidFill>
                <a:hlinkClick r:id="rId3"/>
              </a:rPr>
              <a:t>«Просування енергоефективності та імплементації Директиви ЄС про енергоефективність в Україні»</a:t>
            </a:r>
            <a:r>
              <a:rPr lang="ru-RU" sz="1200"/>
              <a:t>, 2021 – 2026 рр.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None/>
            </a:pPr>
            <a:r>
              <a:rPr b="1" lang="ru-RU" sz="1200"/>
              <a:t>     Напрямки роботи: 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термомодернізація будівель центральних органів влади.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розробка енергетичних муніципальних планів у 25 українських містах-партнерах проєкту. Крім того, уряд Швейцарії надасть 15 грантів по 100 000 євро найкращим містам-партнерам на реалізацію проєктів із очікуваним заощадженням енергії у комунальних установах щонайменше 20%. 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підвищення кваліфікації працівників у галузях, пов’язаних із енергоефективністю.</a:t>
            </a:r>
            <a:endParaRPr/>
          </a:p>
          <a:p>
            <a:pPr indent="-1539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Font typeface="Arial"/>
              <a:buNone/>
            </a:pPr>
            <a:r>
              <a:t/>
            </a:r>
            <a:endParaRPr sz="1200"/>
          </a:p>
        </p:txBody>
      </p:sp>
      <p:pic>
        <p:nvPicPr>
          <p:cNvPr descr="Dzherelo Children's Rehabilitation Centre GIZ - Dzherelo Children's  Rehabilitation Centre" id="470" name="Google Shape;47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73205" y="1296987"/>
            <a:ext cx="3012886" cy="2562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476" name="Google Shape;476;p2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477" name="Google Shape;477;p2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78" name="Google Shape;478;p23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</a:t>
            </a:r>
            <a:endParaRPr/>
          </a:p>
        </p:txBody>
      </p:sp>
      <p:sp>
        <p:nvSpPr>
          <p:cNvPr id="479" name="Google Shape;479;p23"/>
          <p:cNvSpPr txBox="1"/>
          <p:nvPr>
            <p:ph idx="1" type="body"/>
          </p:nvPr>
        </p:nvSpPr>
        <p:spPr>
          <a:xfrm>
            <a:off x="685800" y="1296987"/>
            <a:ext cx="4468091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Проєкт «Енергоефективність у лікарнях»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До найбільш енергоємних громадських установ належать понад 1000 українських лікарень з майже 430 тисяч ліжко-місць. Окремі лікарні витрачають на енергоносії до 20 відсотків свого бюджету. </a:t>
            </a:r>
            <a:endParaRPr sz="1200"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У рамках виконання проекту проводяться заходи з енергоефективності у 17 міських лікарнях у містах-партнерах Сумах та Чернігові. 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При початкових інвестиційних витратах, у сумі майже 14 мільйонів євро, реалізація зазначених заходів допоможе заощадити близько одного мільйона євро щороку. 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Char char="•"/>
            </a:pPr>
            <a:r>
              <a:rPr lang="ru-RU" sz="1200"/>
              <a:t>Окрім того, в усіх муніципальних лікарнях Сум та Чернігова проведено енергоаудит (89 будівель).</a:t>
            </a:r>
            <a:endParaRPr/>
          </a:p>
          <a:p>
            <a:pPr indent="-1539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None/>
            </a:pPr>
            <a:r>
              <a:t/>
            </a:r>
            <a:endParaRPr sz="1200"/>
          </a:p>
        </p:txBody>
      </p:sp>
      <p:pic>
        <p:nvPicPr>
          <p:cNvPr id="480" name="Google Shape;480;p23"/>
          <p:cNvPicPr preferRelativeResize="0"/>
          <p:nvPr/>
        </p:nvPicPr>
        <p:blipFill rotWithShape="1">
          <a:blip r:embed="rId3">
            <a:alphaModFix/>
          </a:blip>
          <a:srcRect b="29277" l="18921" r="51256" t="32226"/>
          <a:stretch/>
        </p:blipFill>
        <p:spPr>
          <a:xfrm>
            <a:off x="5392882" y="1803978"/>
            <a:ext cx="3252354" cy="2030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a9ba407757_1_11"/>
          <p:cNvSpPr txBox="1"/>
          <p:nvPr>
            <p:ph idx="12" type="sldNum"/>
          </p:nvPr>
        </p:nvSpPr>
        <p:spPr>
          <a:xfrm>
            <a:off x="6858000" y="4844639"/>
            <a:ext cx="2133600" cy="186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87" name="Google Shape;487;ga9ba407757_1_11"/>
          <p:cNvSpPr txBox="1"/>
          <p:nvPr/>
        </p:nvSpPr>
        <p:spPr>
          <a:xfrm>
            <a:off x="152400" y="4844639"/>
            <a:ext cx="21336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11/9/2020</a:t>
            </a:r>
            <a:endParaRPr sz="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88" name="Google Shape;488;ga9ba407757_1_11"/>
          <p:cNvSpPr txBox="1"/>
          <p:nvPr/>
        </p:nvSpPr>
        <p:spPr>
          <a:xfrm>
            <a:off x="3124200" y="4844639"/>
            <a:ext cx="28956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FOOTER GOES HERE</a:t>
            </a:r>
            <a:endParaRPr sz="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89" name="Google Shape;489;ga9ba407757_1_11"/>
          <p:cNvSpPr txBox="1"/>
          <p:nvPr/>
        </p:nvSpPr>
        <p:spPr>
          <a:xfrm>
            <a:off x="6858000" y="4844639"/>
            <a:ext cx="21336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‹#›</a:t>
            </a:fld>
            <a:endParaRPr sz="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90" name="Google Shape;490;ga9ba407757_1_11"/>
          <p:cNvSpPr txBox="1"/>
          <p:nvPr/>
        </p:nvSpPr>
        <p:spPr>
          <a:xfrm>
            <a:off x="686104" y="682922"/>
            <a:ext cx="7772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0067B9"/>
                </a:solidFill>
                <a:latin typeface="Gill Sans"/>
                <a:ea typeface="Gill Sans"/>
                <a:cs typeface="Gill Sans"/>
                <a:sym typeface="Gill Sans"/>
              </a:rPr>
              <a:t>Угода мерів</a:t>
            </a:r>
            <a:endParaRPr sz="2400">
              <a:solidFill>
                <a:srgbClr val="0067B9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91" name="Google Shape;491;ga9ba407757_1_11"/>
          <p:cNvSpPr txBox="1"/>
          <p:nvPr/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30187" lvl="0" marL="23018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Char char="•"/>
            </a:pPr>
            <a:r>
              <a:rPr lang="ru-RU" sz="148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Підтримка містам для реалізації комунікаційної діяльності та заходів, спрямованих на підвищення обізнаності.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Char char="•"/>
            </a:pPr>
            <a:r>
              <a:rPr lang="ru-RU" sz="148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Координація взаємовідносин з третіми особами та відповідними зацікавленими сторонами (тобто, Координаторами і Прихильниками Угоди).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Char char="•"/>
            </a:pPr>
            <a:r>
              <a:rPr lang="ru-RU" sz="148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Заохочення встановлення співпраці та взаємодії між муніципалітетами, що беруть участь в Угоді Мерів.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-RU" sz="1757">
                <a:solidFill>
                  <a:srgbClr val="0067B9"/>
                </a:solidFill>
                <a:latin typeface="Gill Sans"/>
                <a:ea typeface="Gill Sans"/>
                <a:cs typeface="Gill Sans"/>
                <a:sym typeface="Gill Sans"/>
              </a:rPr>
              <a:t>Офіс Угоди Мерів – Схід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Char char="•"/>
            </a:pPr>
            <a:r>
              <a:rPr lang="ru-RU" sz="148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Надання індивідуальної технічної, експертної та адміністративної підтримки містам – підписантам.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Char char="•"/>
            </a:pPr>
            <a:r>
              <a:rPr lang="ru-RU" sz="148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Розробка, вдосконалення і надання Підписантам технічних посібників, шаблонів і методологічних матеріалів для: Збору даних;  Розробки Базового кадастру викидів; Розробки Плану дій зі сталого енергетичного розвитку міста; Процесу моніторингу та звіту про реалізацію заходів в рамках ПДСЕР.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a9ba407757_1_23"/>
          <p:cNvSpPr txBox="1"/>
          <p:nvPr>
            <p:ph idx="12" type="sldNum"/>
          </p:nvPr>
        </p:nvSpPr>
        <p:spPr>
          <a:xfrm>
            <a:off x="6858000" y="4844639"/>
            <a:ext cx="2133600" cy="186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98" name="Google Shape;498;ga9ba407757_1_23"/>
          <p:cNvSpPr txBox="1"/>
          <p:nvPr/>
        </p:nvSpPr>
        <p:spPr>
          <a:xfrm>
            <a:off x="686104" y="682922"/>
            <a:ext cx="7772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0067B9"/>
                </a:solidFill>
                <a:latin typeface="Gill Sans"/>
                <a:ea typeface="Gill Sans"/>
                <a:cs typeface="Gill Sans"/>
                <a:sym typeface="Gill Sans"/>
              </a:rPr>
              <a:t>Угода мерів</a:t>
            </a:r>
            <a:endParaRPr sz="2400">
              <a:solidFill>
                <a:srgbClr val="0067B9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99" name="Google Shape;499;ga9ba407757_1_23"/>
          <p:cNvSpPr txBox="1"/>
          <p:nvPr/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Прихильники Угоди, що приєднуються до Ініціативи, отримують низку  переваг, включаючи наступні можливості: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 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Визнання з боку Європейської Комісії.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Забезпечувати більше висвітлення своїх основних заходів, пов'язаних з Угодою.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Обмінюватися досвідом з іншими асоціаціями міст.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Брати участь у семінарах, дискусійних групах та інших інформаційних заходах.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-230187" lvl="0" marL="230187" rtl="0" algn="l"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 sz="1600">
                <a:solidFill>
                  <a:srgbClr val="6C6463"/>
                </a:solidFill>
                <a:latin typeface="Gill Sans"/>
                <a:ea typeface="Gill Sans"/>
                <a:cs typeface="Gill Sans"/>
                <a:sym typeface="Gill Sans"/>
              </a:rPr>
              <a:t>І останнє, але не менш важливе: консолідувати територіальний розвиток і посилювати управління на місцях.</a:t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6C6463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2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505" name="Google Shape;505;p24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506" name="Google Shape;506;p2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07" name="Google Shape;507;p24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Угода мерів - Демонстраційні проєкти» (CoM-DeP)</a:t>
            </a:r>
            <a:endParaRPr/>
          </a:p>
        </p:txBody>
      </p:sp>
      <p:sp>
        <p:nvSpPr>
          <p:cNvPr id="508" name="Google Shape;508;p24"/>
          <p:cNvSpPr txBox="1"/>
          <p:nvPr>
            <p:ph idx="1" type="body"/>
          </p:nvPr>
        </p:nvSpPr>
        <p:spPr>
          <a:xfrm>
            <a:off x="685799" y="1296987"/>
            <a:ext cx="4800601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Місто: </a:t>
            </a:r>
            <a:r>
              <a:rPr lang="ru-RU" sz="1480" u="sng">
                <a:solidFill>
                  <a:schemeClr val="hlink"/>
                </a:solidFill>
                <a:hlinkClick r:id="rId3"/>
              </a:rPr>
              <a:t>Долина</a:t>
            </a:r>
            <a:r>
              <a:rPr lang="ru-RU" sz="1480"/>
              <a:t>, Івано – Франківська обл.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Комплексна термомодернізація 10 житлових будівель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Підписали Угоду мерів: 2009 р.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Період: 2015 - 2018 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Проєкт: заміна насосів, теплових котлів та індивідуальних точок нагріву в котельні потужністю 19,60 МВт. 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Загальні витрати: 1 026 179  євро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b="1" lang="ru-RU" sz="1480"/>
              <a:t>Сума гранта ЄС: 772 579 євро</a:t>
            </a:r>
            <a:endParaRPr/>
          </a:p>
          <a:p>
            <a:pPr indent="-23018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Char char="•"/>
            </a:pPr>
            <a:r>
              <a:rPr lang="ru-RU" sz="1480"/>
              <a:t>Скорочення споживання газу та викидів на 10 %</a:t>
            </a:r>
            <a:endParaRPr/>
          </a:p>
          <a:p>
            <a:pPr indent="-13620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/>
          </a:p>
          <a:p>
            <a:pPr indent="-136208" lvl="0" marL="230188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/>
          </a:p>
        </p:txBody>
      </p:sp>
      <p:pic>
        <p:nvPicPr>
          <p:cNvPr id="509" name="Google Shape;509;p24"/>
          <p:cNvPicPr preferRelativeResize="0"/>
          <p:nvPr/>
        </p:nvPicPr>
        <p:blipFill rotWithShape="1">
          <a:blip r:embed="rId4">
            <a:alphaModFix/>
          </a:blip>
          <a:srcRect b="22147" l="0" r="61678" t="34221"/>
          <a:stretch/>
        </p:blipFill>
        <p:spPr>
          <a:xfrm>
            <a:off x="5486400" y="1622570"/>
            <a:ext cx="3081338" cy="2259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515" name="Google Shape;515;p2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516" name="Google Shape;516;p2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17" name="Google Shape;517;p25"/>
          <p:cNvSpPr txBox="1"/>
          <p:nvPr>
            <p:ph type="title"/>
          </p:nvPr>
        </p:nvSpPr>
        <p:spPr>
          <a:xfrm>
            <a:off x="686104" y="172858"/>
            <a:ext cx="77724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Фонд Східноєвропейського партнерства з питань енергоефективності та екології (</a:t>
            </a:r>
            <a:r>
              <a:rPr lang="ru-RU" u="sng">
                <a:solidFill>
                  <a:schemeClr val="hlink"/>
                </a:solidFill>
                <a:hlinkClick r:id="rId3"/>
              </a:rPr>
              <a:t>E5P</a:t>
            </a:r>
            <a:r>
              <a:rPr lang="ru-RU"/>
              <a:t>) </a:t>
            </a:r>
            <a:br>
              <a:rPr lang="ru-RU"/>
            </a:br>
            <a:endParaRPr/>
          </a:p>
        </p:txBody>
      </p:sp>
      <p:sp>
        <p:nvSpPr>
          <p:cNvPr id="518" name="Google Shape;518;p25"/>
          <p:cNvSpPr txBox="1"/>
          <p:nvPr>
            <p:ph idx="1" type="body"/>
          </p:nvPr>
        </p:nvSpPr>
        <p:spPr>
          <a:xfrm>
            <a:off x="415636" y="1373187"/>
            <a:ext cx="45720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Фонд, яким управляє Європейський банк реконструкції та розвитку, працює в Україні з 2011 року.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E5P об’єднує фінансові внески Європейського Союзу та 21 країни.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Гранти для підтримки проектів в муніципальному секторі в першу чергу на сході України.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525 млн євро інвестицій, 23 проєкти в Україні</a:t>
            </a:r>
            <a:endParaRPr/>
          </a:p>
          <a:p>
            <a:pPr indent="-1285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519" name="Google Shape;519;p25"/>
          <p:cNvPicPr preferRelativeResize="0"/>
          <p:nvPr/>
        </p:nvPicPr>
        <p:blipFill rotWithShape="1">
          <a:blip r:embed="rId4">
            <a:alphaModFix/>
          </a:blip>
          <a:srcRect b="17692" l="25856" r="30663" t="16181"/>
          <a:stretch/>
        </p:blipFill>
        <p:spPr>
          <a:xfrm>
            <a:off x="5278887" y="1185400"/>
            <a:ext cx="3231572" cy="2763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2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525" name="Google Shape;525;p2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526" name="Google Shape;526;p2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27" name="Google Shape;527;p26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</a:t>
            </a:r>
            <a:endParaRPr/>
          </a:p>
        </p:txBody>
      </p:sp>
      <p:sp>
        <p:nvSpPr>
          <p:cNvPr id="528" name="Google Shape;528;p26"/>
          <p:cNvSpPr txBox="1"/>
          <p:nvPr>
            <p:ph idx="1" type="body"/>
          </p:nvPr>
        </p:nvSpPr>
        <p:spPr>
          <a:xfrm>
            <a:off x="460664" y="1642362"/>
            <a:ext cx="4488873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/>
              <a:t>Місто: </a:t>
            </a:r>
            <a:r>
              <a:rPr lang="ru-RU" u="sng">
                <a:solidFill>
                  <a:schemeClr val="hlink"/>
                </a:solidFill>
                <a:hlinkClick r:id="rId3"/>
              </a:rPr>
              <a:t>Миколаїв</a:t>
            </a:r>
            <a:r>
              <a:rPr lang="ru-RU"/>
              <a:t>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/>
              <a:t>Оновлення обладнання на водоканалі для збільшення енергоефективності.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/>
              <a:t>E5P грант: 5,11 млн євро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/>
              <a:t>ЄІБ грант: 7 млн євро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/>
              <a:t>Співфінансування містом: 9,9 млн євро</a:t>
            </a:r>
            <a:endParaRPr/>
          </a:p>
          <a:p>
            <a:pPr indent="-1285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None/>
            </a:pPr>
            <a:r>
              <a:t/>
            </a:r>
            <a:endParaRPr/>
          </a:p>
        </p:txBody>
      </p:sp>
      <p:pic>
        <p:nvPicPr>
          <p:cNvPr descr="Коли в Україні з'явиться перший енергоефективний водоканал?. Аналітика,  Економіка ДНІПРОГРАД" id="529" name="Google Shape;529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57801" y="1622179"/>
            <a:ext cx="3131127" cy="2262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266" name="Google Shape;266;p3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267" name="Google Shape;267;p3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68" name="Google Shape;268;p3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Приклади енергоефективних заходів</a:t>
            </a:r>
            <a:endParaRPr/>
          </a:p>
        </p:txBody>
      </p:sp>
      <p:sp>
        <p:nvSpPr>
          <p:cNvPr id="269" name="Google Shape;269;p3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/>
              <a:t>Комплексна термореновація 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Char char="•"/>
            </a:pPr>
            <a:r>
              <a:rPr lang="ru-RU"/>
              <a:t>Модернізація систем очистки стічних вод 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Заміна вуличного освітлення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Оновлення вентиляційних систем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Встановлення індивідуального теплопункту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Утеплення даху, фасадів та підлоги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Реконструкція котельні 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Встановлення сонячних колекторів</a:t>
            </a:r>
            <a:endParaRPr/>
          </a:p>
          <a:p>
            <a:pPr indent="-2301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Char char="•"/>
            </a:pPr>
            <a:r>
              <a:rPr lang="ru-RU"/>
              <a:t>Реконструкція систем водопостачання</a:t>
            </a:r>
            <a:endParaRPr/>
          </a:p>
          <a:p>
            <a:pPr indent="-1285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  <a:p>
            <a:pPr indent="-1285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  <a:p>
            <a:pPr indent="-128588" lvl="0" marL="230188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270" name="Google Shape;270;p3"/>
          <p:cNvPicPr preferRelativeResize="0"/>
          <p:nvPr/>
        </p:nvPicPr>
        <p:blipFill rotWithShape="1">
          <a:blip r:embed="rId3">
            <a:alphaModFix/>
          </a:blip>
          <a:srcRect b="5893" l="14109" r="15338" t="21102"/>
          <a:stretch/>
        </p:blipFill>
        <p:spPr>
          <a:xfrm>
            <a:off x="5285784" y="1180861"/>
            <a:ext cx="3172720" cy="1979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"/>
          <p:cNvPicPr preferRelativeResize="0"/>
          <p:nvPr/>
        </p:nvPicPr>
        <p:blipFill rotWithShape="1">
          <a:blip r:embed="rId4">
            <a:alphaModFix/>
          </a:blip>
          <a:srcRect b="8174" l="14751" r="21110" t="19677"/>
          <a:stretch/>
        </p:blipFill>
        <p:spPr>
          <a:xfrm>
            <a:off x="5881255" y="2837039"/>
            <a:ext cx="3110345" cy="200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2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535" name="Google Shape;535;p27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536" name="Google Shape;536;p2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37" name="Google Shape;537;p27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Гендер та енергоефективність?</a:t>
            </a:r>
            <a:endParaRPr/>
          </a:p>
        </p:txBody>
      </p:sp>
      <p:sp>
        <p:nvSpPr>
          <p:cNvPr id="538" name="Google Shape;538;p27"/>
          <p:cNvSpPr txBox="1"/>
          <p:nvPr>
            <p:ph idx="1" type="body"/>
          </p:nvPr>
        </p:nvSpPr>
        <p:spPr>
          <a:xfrm>
            <a:off x="4943192" y="1296987"/>
            <a:ext cx="3515008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None/>
            </a:pPr>
            <a:r>
              <a:rPr lang="ru-RU" sz="1200"/>
              <a:t>Компанія iC consulenten при виконанні одного з проєктів зі зміни системи освітлення  провела оцінку беручи до уваги гендерний компонент.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None/>
            </a:pPr>
            <a:r>
              <a:rPr lang="ru-RU" sz="1200"/>
              <a:t>Виявилось, що </a:t>
            </a:r>
            <a:r>
              <a:rPr b="1" lang="ru-RU" sz="1200"/>
              <a:t>чоловіки і жінки по-різному відчувають безпеку </a:t>
            </a:r>
            <a:r>
              <a:rPr lang="ru-RU" sz="1200"/>
              <a:t>і вибудовують шлях, керуючись різною логікою. Жінка намагається триматися по центру освітленої зони, щоб контролювати весь простір навколо, а чоловіки рухаються зазвичай по межі світла і тіні. 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200"/>
              <a:buNone/>
            </a:pPr>
            <a:r>
              <a:rPr lang="ru-RU" sz="1200"/>
              <a:t>Також є статистика, що в багатьох країнах більшість пасажирів громадського транспорту - жінки. Тому, вибираючи вулиці, де необхідно підвищити рівень освітленості, треба орієнтуватися на маршрути жінок і дітей.</a:t>
            </a:r>
            <a:endParaRPr sz="1200"/>
          </a:p>
        </p:txBody>
      </p:sp>
      <p:pic>
        <p:nvPicPr>
          <p:cNvPr descr="Заміна світильників та освітлення пішохідних переходів: як планують змінити вуличне  освітлення у Чернівцях" id="539" name="Google Shape;53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6104" y="1491839"/>
            <a:ext cx="3696832" cy="2571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2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545" name="Google Shape;545;p2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546" name="Google Shape;546;p2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47" name="Google Shape;547;p28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Завдання: </a:t>
            </a:r>
            <a:endParaRPr/>
          </a:p>
        </p:txBody>
      </p:sp>
      <p:sp>
        <p:nvSpPr>
          <p:cNvPr id="548" name="Google Shape;548;p28"/>
          <p:cNvSpPr txBox="1"/>
          <p:nvPr>
            <p:ph idx="1" type="body"/>
          </p:nvPr>
        </p:nvSpPr>
        <p:spPr>
          <a:xfrm>
            <a:off x="405246" y="1305501"/>
            <a:ext cx="5195454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Gill Sans"/>
              <a:buNone/>
            </a:pPr>
            <a:r>
              <a:t/>
            </a:r>
            <a:endParaRPr sz="1800"/>
          </a:p>
          <a:p>
            <a:pPr indent="-457200" lvl="0" marL="457200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Gill Sans"/>
              <a:buAutoNum type="arabicPeriod"/>
            </a:pPr>
            <a:r>
              <a:rPr b="1" lang="ru-RU" sz="1800"/>
              <a:t>Коротко опишіть, які енергоефективні заходи на вашу думку можуть бути реалізовані у вашому населеному пункті ?</a:t>
            </a:r>
            <a:endParaRPr/>
          </a:p>
          <a:p>
            <a:pPr indent="-342900" lvl="0" marL="457200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Gill Sans"/>
              <a:buNone/>
            </a:pPr>
            <a:r>
              <a:t/>
            </a:r>
            <a:endParaRPr b="1" sz="1800"/>
          </a:p>
          <a:p>
            <a:pPr indent="-457200" lvl="0" marL="457200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800"/>
              <a:buFont typeface="Gill Sans"/>
              <a:buAutoNum type="arabicPeriod"/>
            </a:pPr>
            <a:r>
              <a:rPr b="1" lang="ru-RU" sz="1800"/>
              <a:t>Яка допомога буде необхідна у цьому процесі? Як ви плануєте її залучати? </a:t>
            </a:r>
            <a:endParaRPr/>
          </a:p>
        </p:txBody>
      </p:sp>
      <p:pic>
        <p:nvPicPr>
          <p:cNvPr descr="Таск менеджер онлайн - сервис Intasker" id="549" name="Google Shape;54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5704912" y="1749331"/>
            <a:ext cx="3255818" cy="22407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2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555" name="Google Shape;555;p29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556" name="Google Shape;556;p2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57" name="Google Shape;557;p29"/>
          <p:cNvSpPr txBox="1"/>
          <p:nvPr>
            <p:ph type="ctrTitle"/>
          </p:nvPr>
        </p:nvSpPr>
        <p:spPr>
          <a:xfrm>
            <a:off x="1319988" y="3553503"/>
            <a:ext cx="7636429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60"/>
              <a:buFont typeface="Arial"/>
              <a:buNone/>
            </a:pPr>
            <a:r>
              <a:rPr lang="ru-RU" sz="2160">
                <a:latin typeface="Arial"/>
                <a:ea typeface="Arial"/>
                <a:cs typeface="Arial"/>
                <a:sym typeface="Arial"/>
              </a:rPr>
              <a:t>Даний проєкт став можливим завдяки підтримці американського народу через Агентство США з міжнародного розвитку (USAID). Експертний центр з питань безпеки - Україна несе повну відповідальність за викладений зміст, він не обов`язково відображає позицію USAID або Уряду Сполучених Штатів.</a:t>
            </a:r>
            <a:br>
              <a:rPr lang="ru-RU" sz="2160">
                <a:latin typeface="Arial"/>
                <a:ea typeface="Arial"/>
                <a:cs typeface="Arial"/>
                <a:sym typeface="Arial"/>
              </a:rPr>
            </a:br>
            <a:endParaRPr sz="216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8" name="Google Shape;55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99010" y="568558"/>
            <a:ext cx="1062375" cy="5003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&#10;&#10;Description automatically generated" id="559" name="Google Shape;559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0" y="568558"/>
            <a:ext cx="838200" cy="479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277" name="Google Shape;277;p4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278" name="Google Shape;278;p4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79" name="Google Shape;279;p4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Опитування? </a:t>
            </a:r>
            <a:endParaRPr/>
          </a:p>
        </p:txBody>
      </p:sp>
      <p:sp>
        <p:nvSpPr>
          <p:cNvPr id="280" name="Google Shape;280;p4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AutoNum type="arabicPeriod"/>
            </a:pPr>
            <a:r>
              <a:rPr b="1" lang="ru-RU"/>
              <a:t>Термореновація дитсадка в середньому дає економію ресурсів: 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до 15%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до 35%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до 55%</a:t>
            </a:r>
            <a:endParaRPr/>
          </a:p>
          <a:p>
            <a:pPr indent="-2413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None/>
            </a:pPr>
            <a:r>
              <a:rPr b="1" lang="ru-RU"/>
              <a:t>2. Окупність термореновації дитсадка в середньому становить: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1-3 роки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5- 10 років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10 – 20 років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286" name="Google Shape;286;p5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287" name="Google Shape;287;p5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88" name="Google Shape;288;p5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Комплексна термореновація дитсадка - розрахунки</a:t>
            </a:r>
            <a:endParaRPr/>
          </a:p>
        </p:txBody>
      </p:sp>
      <p:sp>
        <p:nvSpPr>
          <p:cNvPr id="289" name="Google Shape;289;p5"/>
          <p:cNvSpPr txBox="1"/>
          <p:nvPr>
            <p:ph idx="1" type="body"/>
          </p:nvPr>
        </p:nvSpPr>
        <p:spPr>
          <a:xfrm>
            <a:off x="270163" y="1255423"/>
            <a:ext cx="5392882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Заміна вікон, дверей, ізоляція фасаду, даху, промивання труб, заміна електричної проводки або електричного обладнання, встановлення індивідуального теплопункту, впровадження енергооменеджменту</a:t>
            </a:r>
            <a:endParaRPr sz="1400"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Дає в середньому економію енергоресурсів від </a:t>
            </a:r>
            <a:r>
              <a:rPr b="1" lang="ru-RU" sz="1400"/>
              <a:t>25% до 35%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Вартість термореновації залежить від розміру будівлі, вибраного обладнання, де саме знаходиться будівля, який був стан об’єкту до початку реновації (іноді треба підтримати такі будівлі підсиленням конструкцій та/або </a:t>
            </a:r>
            <a:r>
              <a:rPr b="1" lang="ru-RU" sz="1400"/>
              <a:t>капітальним ремонтом</a:t>
            </a:r>
            <a:r>
              <a:rPr lang="ru-RU" sz="1400"/>
              <a:t>). 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Бюджет на термомодернізацію може становити від </a:t>
            </a:r>
            <a:r>
              <a:rPr b="1" lang="ru-RU" sz="1400"/>
              <a:t>300 000 до 500 000 євро</a:t>
            </a:r>
            <a:r>
              <a:rPr lang="ru-RU" sz="1400"/>
              <a:t>.</a:t>
            </a:r>
            <a:endParaRPr/>
          </a:p>
          <a:p>
            <a:pPr indent="-230188" lvl="0" marL="230188" rtl="0" algn="just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00"/>
              <a:buChar char="•"/>
            </a:pPr>
            <a:r>
              <a:rPr lang="ru-RU" sz="1400"/>
              <a:t>Окупність від </a:t>
            </a:r>
            <a:r>
              <a:rPr b="1" lang="ru-RU" sz="1400"/>
              <a:t>15 до 20 років</a:t>
            </a:r>
            <a:r>
              <a:rPr lang="ru-RU" sz="1400"/>
              <a:t>. </a:t>
            </a:r>
            <a:endParaRPr/>
          </a:p>
        </p:txBody>
      </p:sp>
      <p:pic>
        <p:nvPicPr>
          <p:cNvPr descr="https://adm.dp.gov.ua/storage/app/uploads/public/5c3/efd/2e9/5c3efd2e947df126999131.jpg" id="290" name="Google Shape;290;p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10154" t="0"/>
          <a:stretch/>
        </p:blipFill>
        <p:spPr>
          <a:xfrm>
            <a:off x="5676900" y="1255423"/>
            <a:ext cx="3314700" cy="2113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296" name="Google Shape;296;p6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297" name="Google Shape;297;p6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98" name="Google Shape;298;p6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Стадії проєкту з енергоефективності</a:t>
            </a:r>
            <a:endParaRPr/>
          </a:p>
        </p:txBody>
      </p:sp>
      <p:sp>
        <p:nvSpPr>
          <p:cNvPr id="299" name="Google Shape;299;p6"/>
          <p:cNvSpPr txBox="1"/>
          <p:nvPr>
            <p:ph idx="1" type="body"/>
          </p:nvPr>
        </p:nvSpPr>
        <p:spPr>
          <a:xfrm>
            <a:off x="686104" y="4804508"/>
            <a:ext cx="7772400" cy="133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None/>
            </a:pPr>
            <a:r>
              <a:rPr lang="ru-RU" sz="1200"/>
              <a:t>Розроблено iC Consulenten </a:t>
            </a:r>
            <a:endParaRPr sz="1200"/>
          </a:p>
        </p:txBody>
      </p:sp>
      <p:pic>
        <p:nvPicPr>
          <p:cNvPr descr=" " id="300" name="Google Shape;30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0818" y="1184718"/>
            <a:ext cx="6664036" cy="3619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7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06" name="Google Shape;306;p7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07" name="Google Shape;307;p7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08" name="Google Shape;308;p7"/>
          <p:cNvSpPr txBox="1"/>
          <p:nvPr>
            <p:ph type="title"/>
          </p:nvPr>
        </p:nvSpPr>
        <p:spPr>
          <a:xfrm>
            <a:off x="533704" y="313589"/>
            <a:ext cx="8457896" cy="83099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Проблеми, що часто виникають під час реалізації проєкту</a:t>
            </a:r>
            <a:endParaRPr/>
          </a:p>
        </p:txBody>
      </p:sp>
      <p:pic>
        <p:nvPicPr>
          <p:cNvPr id="309" name="Google Shape;309;p7"/>
          <p:cNvPicPr preferRelativeResize="0"/>
          <p:nvPr/>
        </p:nvPicPr>
        <p:blipFill rotWithShape="1">
          <a:blip r:embed="rId3">
            <a:alphaModFix/>
          </a:blip>
          <a:srcRect b="7653" l="12613" r="36703" t="21605"/>
          <a:stretch/>
        </p:blipFill>
        <p:spPr>
          <a:xfrm>
            <a:off x="1589809" y="1176203"/>
            <a:ext cx="6151418" cy="3636819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7"/>
          <p:cNvSpPr txBox="1"/>
          <p:nvPr>
            <p:ph idx="1" type="body"/>
          </p:nvPr>
        </p:nvSpPr>
        <p:spPr>
          <a:xfrm>
            <a:off x="686104" y="4804508"/>
            <a:ext cx="7772400" cy="133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200"/>
              <a:buNone/>
            </a:pPr>
            <a:r>
              <a:rPr lang="ru-RU" sz="1200"/>
              <a:t>Розроблено iC Consulenten </a:t>
            </a:r>
            <a:endParaRPr sz="1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8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16" name="Google Shape;316;p8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17" name="Google Shape;317;p8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18" name="Google Shape;318;p8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Опитування? </a:t>
            </a:r>
            <a:endParaRPr/>
          </a:p>
        </p:txBody>
      </p:sp>
      <p:sp>
        <p:nvSpPr>
          <p:cNvPr id="319" name="Google Shape;319;p8"/>
          <p:cNvSpPr txBox="1"/>
          <p:nvPr>
            <p:ph idx="1" type="body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6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None/>
            </a:pPr>
            <a:r>
              <a:rPr lang="ru-RU"/>
              <a:t>1.Чи може виключно енергомоніторинг зекономити бюджетні кошти?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Так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600"/>
              <a:buFont typeface="Gill Sans"/>
              <a:buAutoNum type="alphaUcPeriod"/>
            </a:pPr>
            <a:r>
              <a:rPr lang="ru-RU"/>
              <a:t>Ні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9"/>
          <p:cNvSpPr txBox="1"/>
          <p:nvPr>
            <p:ph idx="10" type="dt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11/9/2020</a:t>
            </a:r>
            <a:endParaRPr/>
          </a:p>
        </p:txBody>
      </p:sp>
      <p:sp>
        <p:nvSpPr>
          <p:cNvPr id="325" name="Google Shape;325;p9"/>
          <p:cNvSpPr txBox="1"/>
          <p:nvPr>
            <p:ph idx="11" type="ftr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FOOTER GOES HERE</a:t>
            </a:r>
            <a:endParaRPr/>
          </a:p>
        </p:txBody>
      </p:sp>
      <p:sp>
        <p:nvSpPr>
          <p:cNvPr id="326" name="Google Shape;326;p9"/>
          <p:cNvSpPr txBox="1"/>
          <p:nvPr>
            <p:ph idx="12" type="sldNum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27" name="Google Shape;327;p9"/>
          <p:cNvSpPr txBox="1"/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67B9"/>
              </a:buClr>
              <a:buSzPts val="2400"/>
              <a:buFont typeface="Gill Sans"/>
              <a:buNone/>
            </a:pPr>
            <a:r>
              <a:rPr lang="ru-RU"/>
              <a:t>Енергоменеджмент та моніторинг</a:t>
            </a:r>
            <a:endParaRPr/>
          </a:p>
        </p:txBody>
      </p:sp>
      <p:sp>
        <p:nvSpPr>
          <p:cNvPr id="328" name="Google Shape;328;p9"/>
          <p:cNvSpPr txBox="1"/>
          <p:nvPr>
            <p:ph idx="1" type="body"/>
          </p:nvPr>
        </p:nvSpPr>
        <p:spPr>
          <a:xfrm>
            <a:off x="581891" y="1296987"/>
            <a:ext cx="5122718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30188" lvl="0" marL="230188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C6463"/>
              </a:buClr>
              <a:buSzPts val="1480"/>
              <a:buChar char="•"/>
            </a:pPr>
            <a:r>
              <a:rPr lang="ru-RU" sz="1480"/>
              <a:t>На сьогодні понад 220 місцевих органів влади реалізують системи енергоменеджменту у бюджетних установах. Завдяки цьому, без додаткових інвестицій, можна зменшити енергоспоживання </a:t>
            </a:r>
            <a:r>
              <a:rPr b="1" lang="ru-RU" sz="1480"/>
              <a:t>до 10 %.</a:t>
            </a:r>
            <a:endParaRPr/>
          </a:p>
          <a:p>
            <a:pPr indent="-230188" lvl="0" marL="230188" rtl="0" algn="just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Char char="•"/>
            </a:pPr>
            <a:r>
              <a:rPr lang="ru-RU" sz="1480"/>
              <a:t>За сприяння GIZ енергомоніторинг здійснюється у понад 30 пілотних будівлях 25 центральних органів виконавчої влади (ЦОВВ) на базі модулю ІСЕ «Інформаційна система енергомоніторингу» ТОВ «ФІАТУ». Зокрема, за результатами енергомоніторингу будівлі Держенергоефективності досягнуто скорочення споживання:</a:t>
            </a:r>
            <a:endParaRPr/>
          </a:p>
          <a:p>
            <a:pPr indent="-230188" lvl="0" marL="230188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Noto Sans Symbols"/>
              <a:buChar char="✔"/>
            </a:pPr>
            <a:r>
              <a:rPr b="1" lang="ru-RU" sz="1480"/>
              <a:t>води – на 25%, </a:t>
            </a:r>
            <a:endParaRPr/>
          </a:p>
          <a:p>
            <a:pPr indent="-230188" lvl="0" marL="230188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Noto Sans Symbols"/>
              <a:buChar char="✔"/>
            </a:pPr>
            <a:r>
              <a:rPr b="1" lang="ru-RU" sz="1480"/>
              <a:t>тепла - на 21%, </a:t>
            </a:r>
            <a:endParaRPr/>
          </a:p>
          <a:p>
            <a:pPr indent="-230188" lvl="0" marL="230188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Noto Sans Symbols"/>
              <a:buChar char="✔"/>
            </a:pPr>
            <a:r>
              <a:rPr b="1" lang="ru-RU" sz="1480"/>
              <a:t>електроенергії – на 8%. </a:t>
            </a:r>
            <a:endParaRPr/>
          </a:p>
          <a:p>
            <a:pPr indent="-136208" lvl="0" marL="230188" rtl="0" algn="just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None/>
            </a:pPr>
            <a:r>
              <a:t/>
            </a:r>
            <a:endParaRPr sz="1480"/>
          </a:p>
          <a:p>
            <a:pPr indent="-136208" lvl="0" marL="230188" marR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6C6463"/>
              </a:buClr>
              <a:buSzPts val="1480"/>
              <a:buFont typeface="Arial"/>
              <a:buNone/>
            </a:pPr>
            <a:r>
              <a:t/>
            </a:r>
            <a:endParaRPr sz="1480"/>
          </a:p>
        </p:txBody>
      </p:sp>
      <p:pic>
        <p:nvPicPr>
          <p:cNvPr descr="Відбудеться інформаційний семінар на тему: «Реформи в сфері  енергоефективності – нові можливості для розвитку громад»" id="329" name="Google Shape;32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2040" y="1296987"/>
            <a:ext cx="2881630" cy="20013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6.9-Template_12.7.2016">
  <a:themeElements>
    <a:clrScheme name="Custom 2">
      <a:dk1>
        <a:srgbClr val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2020-11-02T18:14:42Z</dcterms:created>
  <dc:creator>ASUS</dc:creator>
</cp:coreProperties>
</file>