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5184775" cx="9144000"/>
  <p:notesSz cx="6858000" cy="9144000"/>
  <p:embeddedFontLst>
    <p:embeddedFont>
      <p:font typeface="Gill Sans"/>
      <p:regular r:id="rId20"/>
      <p:bold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33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33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GillSans-regular.fntdata"/><Relationship Id="rId21" Type="http://schemas.openxmlformats.org/officeDocument/2006/relationships/font" Target="fonts/GillSans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404813" y="685800"/>
            <a:ext cx="60483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uk-UA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p1:notes"/>
          <p:cNvSpPr/>
          <p:nvPr>
            <p:ph idx="2" type="sldImg"/>
          </p:nvPr>
        </p:nvSpPr>
        <p:spPr>
          <a:xfrm>
            <a:off x="404813" y="685800"/>
            <a:ext cx="60483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2" name="Google Shape;332;p10:notes"/>
          <p:cNvSpPr/>
          <p:nvPr>
            <p:ph idx="2" type="sldImg"/>
          </p:nvPr>
        </p:nvSpPr>
        <p:spPr>
          <a:xfrm>
            <a:off x="404813" y="685800"/>
            <a:ext cx="60483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2" name="Google Shape;342;p11:notes"/>
          <p:cNvSpPr/>
          <p:nvPr>
            <p:ph idx="2" type="sldImg"/>
          </p:nvPr>
        </p:nvSpPr>
        <p:spPr>
          <a:xfrm>
            <a:off x="404813" y="685800"/>
            <a:ext cx="60483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2" name="Google Shape;352;p12:notes"/>
          <p:cNvSpPr/>
          <p:nvPr>
            <p:ph idx="2" type="sldImg"/>
          </p:nvPr>
        </p:nvSpPr>
        <p:spPr>
          <a:xfrm>
            <a:off x="404813" y="685800"/>
            <a:ext cx="60483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4" name="Google Shape;364;p13:notes"/>
          <p:cNvSpPr/>
          <p:nvPr>
            <p:ph idx="2" type="sldImg"/>
          </p:nvPr>
        </p:nvSpPr>
        <p:spPr>
          <a:xfrm>
            <a:off x="404813" y="685800"/>
            <a:ext cx="60483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3" name="Google Shape;373;p14:notes"/>
          <p:cNvSpPr/>
          <p:nvPr>
            <p:ph idx="2" type="sldImg"/>
          </p:nvPr>
        </p:nvSpPr>
        <p:spPr>
          <a:xfrm>
            <a:off x="404813" y="685800"/>
            <a:ext cx="60483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2:notes"/>
          <p:cNvSpPr/>
          <p:nvPr>
            <p:ph idx="2" type="sldImg"/>
          </p:nvPr>
        </p:nvSpPr>
        <p:spPr>
          <a:xfrm>
            <a:off x="404813" y="685800"/>
            <a:ext cx="60483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1" name="Google Shape;261;p3:notes"/>
          <p:cNvSpPr/>
          <p:nvPr>
            <p:ph idx="2" type="sldImg"/>
          </p:nvPr>
        </p:nvSpPr>
        <p:spPr>
          <a:xfrm>
            <a:off x="404813" y="685800"/>
            <a:ext cx="60483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p4:notes"/>
          <p:cNvSpPr/>
          <p:nvPr>
            <p:ph idx="2" type="sldImg"/>
          </p:nvPr>
        </p:nvSpPr>
        <p:spPr>
          <a:xfrm>
            <a:off x="404813" y="685800"/>
            <a:ext cx="60483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" name="Google Shape;283;p5:notes"/>
          <p:cNvSpPr/>
          <p:nvPr>
            <p:ph idx="2" type="sldImg"/>
          </p:nvPr>
        </p:nvSpPr>
        <p:spPr>
          <a:xfrm>
            <a:off x="404813" y="685800"/>
            <a:ext cx="60483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3" name="Google Shape;293;p6:notes"/>
          <p:cNvSpPr/>
          <p:nvPr>
            <p:ph idx="2" type="sldImg"/>
          </p:nvPr>
        </p:nvSpPr>
        <p:spPr>
          <a:xfrm>
            <a:off x="404813" y="685800"/>
            <a:ext cx="60483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p7:notes"/>
          <p:cNvSpPr/>
          <p:nvPr>
            <p:ph idx="2" type="sldImg"/>
          </p:nvPr>
        </p:nvSpPr>
        <p:spPr>
          <a:xfrm>
            <a:off x="404813" y="685800"/>
            <a:ext cx="60483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2" name="Google Shape;312;p8:notes"/>
          <p:cNvSpPr/>
          <p:nvPr>
            <p:ph idx="2" type="sldImg"/>
          </p:nvPr>
        </p:nvSpPr>
        <p:spPr>
          <a:xfrm>
            <a:off x="404813" y="685800"/>
            <a:ext cx="60483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2" name="Google Shape;322;p9:notes"/>
          <p:cNvSpPr/>
          <p:nvPr>
            <p:ph idx="2" type="sldImg"/>
          </p:nvPr>
        </p:nvSpPr>
        <p:spPr>
          <a:xfrm>
            <a:off x="404813" y="685800"/>
            <a:ext cx="60483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ver - Full Red">
  <p:cSld name="1_Cover - Full Red">
    <p:bg>
      <p:bgPr>
        <a:solidFill>
          <a:srgbClr val="002F6C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algn="r">
              <a:spcBef>
                <a:spcPts val="0"/>
              </a:spcBef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algn="r">
              <a:spcBef>
                <a:spcPts val="0"/>
              </a:spcBef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algn="r">
              <a:spcBef>
                <a:spcPts val="0"/>
              </a:spcBef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algn="r">
              <a:spcBef>
                <a:spcPts val="0"/>
              </a:spcBef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algn="r">
              <a:spcBef>
                <a:spcPts val="0"/>
              </a:spcBef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algn="r">
              <a:spcBef>
                <a:spcPts val="0"/>
              </a:spcBef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algn="r">
              <a:spcBef>
                <a:spcPts val="0"/>
              </a:spcBef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algn="r">
              <a:spcBef>
                <a:spcPts val="0"/>
              </a:spcBef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20" name="Google Shape;20;p2"/>
          <p:cNvSpPr txBox="1"/>
          <p:nvPr>
            <p:ph type="ctrTitle"/>
          </p:nvPr>
        </p:nvSpPr>
        <p:spPr>
          <a:xfrm>
            <a:off x="685800" y="1601787"/>
            <a:ext cx="3886200" cy="12097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Gill Sans"/>
              <a:buNone/>
              <a:defRPr sz="2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" type="subTitle"/>
          </p:nvPr>
        </p:nvSpPr>
        <p:spPr>
          <a:xfrm>
            <a:off x="685800" y="3135206"/>
            <a:ext cx="3429000" cy="12097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cxnSp>
        <p:nvCxnSpPr>
          <p:cNvPr id="22" name="Google Shape;22;p2"/>
          <p:cNvCxnSpPr/>
          <p:nvPr/>
        </p:nvCxnSpPr>
        <p:spPr>
          <a:xfrm>
            <a:off x="746760" y="2973387"/>
            <a:ext cx="320040" cy="0"/>
          </a:xfrm>
          <a:prstGeom prst="straightConnector1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3" name="Google Shape;23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91473" y="447838"/>
            <a:ext cx="1760400" cy="681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ed/Gray 1 Content + Bottom Photo">
  <p:cSld name="Red/Gray 1 Content + Bottom Photo">
    <p:bg>
      <p:bgPr>
        <a:solidFill>
          <a:srgbClr val="E7E7E5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1"/>
          <p:cNvSpPr/>
          <p:nvPr>
            <p:ph idx="2" type="pic"/>
          </p:nvPr>
        </p:nvSpPr>
        <p:spPr>
          <a:xfrm>
            <a:off x="152400" y="2592387"/>
            <a:ext cx="8839200" cy="244059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85" name="Google Shape;85;p11"/>
          <p:cNvSpPr txBox="1"/>
          <p:nvPr>
            <p:ph idx="1" type="body"/>
          </p:nvPr>
        </p:nvSpPr>
        <p:spPr>
          <a:xfrm>
            <a:off x="685800" y="1296987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>
                <a:solidFill>
                  <a:srgbClr val="6C6463"/>
                </a:solidFill>
              </a:defRPr>
            </a:lvl1pPr>
            <a:lvl2pPr indent="-330200" lvl="1" marL="9144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>
                <a:solidFill>
                  <a:srgbClr val="6C6463"/>
                </a:solidFill>
              </a:defRPr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4pPr>
            <a:lvl5pPr indent="-317500" lvl="4" marL="2286000" algn="l"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6" name="Google Shape;86;p11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1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1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89" name="Google Shape;89;p11"/>
          <p:cNvSpPr txBox="1"/>
          <p:nvPr>
            <p:ph idx="3" type="body"/>
          </p:nvPr>
        </p:nvSpPr>
        <p:spPr>
          <a:xfrm rot="-5400000">
            <a:off x="7862313" y="3537008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0" name="Google Shape;90;p11"/>
          <p:cNvSpPr txBox="1"/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ed/Gray 1 Content + Right Photo">
  <p:cSld name="Red/Gray 1 Content + Right Photo">
    <p:bg>
      <p:bgPr>
        <a:solidFill>
          <a:srgbClr val="E7E7E5"/>
        </a:solidFill>
      </p:bgPr>
    </p:bg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/>
          <p:nvPr>
            <p:ph idx="2" type="pic"/>
          </p:nvPr>
        </p:nvSpPr>
        <p:spPr>
          <a:xfrm>
            <a:off x="4572000" y="153988"/>
            <a:ext cx="4419600" cy="4876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93" name="Google Shape;93;p12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2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95" name="Google Shape;95;p12"/>
          <p:cNvSpPr txBox="1"/>
          <p:nvPr>
            <p:ph idx="1" type="body"/>
          </p:nvPr>
        </p:nvSpPr>
        <p:spPr>
          <a:xfrm>
            <a:off x="685800" y="1677987"/>
            <a:ext cx="3657600" cy="281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indent="-330200" lvl="1" marL="9144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indent="-330200" lvl="2" marL="13716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indent="-317500" lvl="3" marL="18288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indent="-317500" lvl="4" marL="2286000" algn="l"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6" name="Google Shape;96;p12"/>
          <p:cNvSpPr txBox="1"/>
          <p:nvPr>
            <p:ph idx="3" type="body"/>
          </p:nvPr>
        </p:nvSpPr>
        <p:spPr>
          <a:xfrm rot="-5400000">
            <a:off x="7862312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7" name="Google Shape;97;p12"/>
          <p:cNvSpPr txBox="1"/>
          <p:nvPr>
            <p:ph type="title"/>
          </p:nvPr>
        </p:nvSpPr>
        <p:spPr>
          <a:xfrm>
            <a:off x="685800" y="678715"/>
            <a:ext cx="3657600" cy="83099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ed/Gray Title Only">
  <p:cSld name="Red/Gray Title Only">
    <p:bg>
      <p:bgPr>
        <a:solidFill>
          <a:srgbClr val="E7E7E5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3"/>
          <p:cNvSpPr/>
          <p:nvPr>
            <p:ph idx="2" type="pic"/>
          </p:nvPr>
        </p:nvSpPr>
        <p:spPr>
          <a:xfrm>
            <a:off x="152400" y="153987"/>
            <a:ext cx="4419600" cy="48767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00" name="Google Shape;100;p13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13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102" name="Google Shape;102;p13"/>
          <p:cNvSpPr txBox="1"/>
          <p:nvPr>
            <p:ph idx="1" type="body"/>
          </p:nvPr>
        </p:nvSpPr>
        <p:spPr>
          <a:xfrm rot="-5400000">
            <a:off x="3442713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3" name="Google Shape;103;p13"/>
          <p:cNvSpPr txBox="1"/>
          <p:nvPr>
            <p:ph type="title"/>
          </p:nvPr>
        </p:nvSpPr>
        <p:spPr>
          <a:xfrm>
            <a:off x="4877104" y="2188567"/>
            <a:ext cx="3885896" cy="8376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Red/Gray 1 Content">
  <p:cSld name="1_Red/Gray 1 Content">
    <p:bg>
      <p:bgPr>
        <a:solidFill>
          <a:schemeClr val="lt1"/>
        </a:solid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4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14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14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108" name="Google Shape;108;p14"/>
          <p:cNvSpPr txBox="1"/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14"/>
          <p:cNvSpPr txBox="1"/>
          <p:nvPr>
            <p:ph idx="1" type="body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•"/>
              <a:defRPr/>
            </a:lvl1pPr>
            <a:lvl2pPr indent="-342900" lvl="1" marL="9144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Red/Gray 2 Content">
  <p:cSld name="1_Red/Gray 2 Content">
    <p:bg>
      <p:bgPr>
        <a:solidFill>
          <a:schemeClr val="lt1"/>
        </a:solidFill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5"/>
          <p:cNvSpPr txBox="1"/>
          <p:nvPr>
            <p:ph idx="1" type="body"/>
          </p:nvPr>
        </p:nvSpPr>
        <p:spPr>
          <a:xfrm>
            <a:off x="686104" y="1296987"/>
            <a:ext cx="3809696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indent="-330200" lvl="1" marL="9144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indent="-330200" lvl="2" marL="13716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indent="-317500" lvl="3" marL="18288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2" name="Google Shape;112;p15"/>
          <p:cNvSpPr txBox="1"/>
          <p:nvPr>
            <p:ph idx="2" type="body"/>
          </p:nvPr>
        </p:nvSpPr>
        <p:spPr>
          <a:xfrm>
            <a:off x="4648200" y="1296987"/>
            <a:ext cx="3810304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indent="-330200" lvl="1" marL="9144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indent="-330200" lvl="2" marL="13716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indent="-317500" lvl="3" marL="18288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3" name="Google Shape;113;p15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15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15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116" name="Google Shape;116;p15"/>
          <p:cNvSpPr txBox="1"/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Red/Gray 3 Content">
  <p:cSld name="1_Red/Gray 3 Content">
    <p:bg>
      <p:bgPr>
        <a:solidFill>
          <a:schemeClr val="lt1"/>
        </a:solidFill>
      </p:bgPr>
    </p:bg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6"/>
          <p:cNvSpPr txBox="1"/>
          <p:nvPr>
            <p:ph idx="1" type="body"/>
          </p:nvPr>
        </p:nvSpPr>
        <p:spPr>
          <a:xfrm>
            <a:off x="686104" y="1296987"/>
            <a:ext cx="2514296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indent="-330200" lvl="1" marL="9144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indent="-330200" lvl="2" marL="13716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indent="-317500" lvl="3" marL="18288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9" name="Google Shape;119;p16"/>
          <p:cNvSpPr txBox="1"/>
          <p:nvPr>
            <p:ph idx="2" type="body"/>
          </p:nvPr>
        </p:nvSpPr>
        <p:spPr>
          <a:xfrm>
            <a:off x="5943600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indent="-330200" lvl="1" marL="9144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indent="-330200" lvl="2" marL="13716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indent="-317500" lvl="3" marL="18288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20" name="Google Shape;120;p16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16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16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123" name="Google Shape;123;p16"/>
          <p:cNvSpPr txBox="1"/>
          <p:nvPr>
            <p:ph idx="3" type="body"/>
          </p:nvPr>
        </p:nvSpPr>
        <p:spPr>
          <a:xfrm>
            <a:off x="3314548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indent="-330200" lvl="1" marL="9144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indent="-330200" lvl="2" marL="13716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indent="-317500" lvl="3" marL="18288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24" name="Google Shape;124;p16"/>
          <p:cNvSpPr txBox="1"/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Red/Gray 1 Content + Bottom Photo">
  <p:cSld name="1_Red/Gray 1 Content + Bottom Photo">
    <p:bg>
      <p:bgPr>
        <a:solidFill>
          <a:schemeClr val="lt1"/>
        </a:solidFill>
      </p:bgPr>
    </p:bg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7"/>
          <p:cNvSpPr/>
          <p:nvPr>
            <p:ph idx="2" type="pic"/>
          </p:nvPr>
        </p:nvSpPr>
        <p:spPr>
          <a:xfrm>
            <a:off x="152400" y="2592387"/>
            <a:ext cx="8839200" cy="2440594"/>
          </a:xfrm>
          <a:prstGeom prst="rect">
            <a:avLst/>
          </a:prstGeom>
          <a:solidFill>
            <a:srgbClr val="E7E7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27" name="Google Shape;127;p17"/>
          <p:cNvSpPr txBox="1"/>
          <p:nvPr>
            <p:ph idx="1" type="body"/>
          </p:nvPr>
        </p:nvSpPr>
        <p:spPr>
          <a:xfrm>
            <a:off x="685800" y="1296987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>
                <a:solidFill>
                  <a:srgbClr val="6C6463"/>
                </a:solidFill>
              </a:defRPr>
            </a:lvl1pPr>
            <a:lvl2pPr indent="-330200" lvl="1" marL="9144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>
                <a:solidFill>
                  <a:srgbClr val="6C6463"/>
                </a:solidFill>
              </a:defRPr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4pPr>
            <a:lvl5pPr indent="-317500" lvl="4" marL="2286000" algn="l"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8" name="Google Shape;128;p17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17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17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131" name="Google Shape;131;p17"/>
          <p:cNvSpPr txBox="1"/>
          <p:nvPr>
            <p:ph idx="3" type="body"/>
          </p:nvPr>
        </p:nvSpPr>
        <p:spPr>
          <a:xfrm rot="-5400000">
            <a:off x="7862313" y="3537008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2" name="Google Shape;132;p17"/>
          <p:cNvSpPr txBox="1"/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Red/Gray 1 Content + Right Photo">
  <p:cSld name="1_Red/Gray 1 Content + Right Photo">
    <p:bg>
      <p:bgPr>
        <a:solidFill>
          <a:schemeClr val="lt1"/>
        </a:solidFill>
      </p:bgPr>
    </p:bg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/>
          <p:nvPr>
            <p:ph idx="2" type="pic"/>
          </p:nvPr>
        </p:nvSpPr>
        <p:spPr>
          <a:xfrm>
            <a:off x="4572000" y="153988"/>
            <a:ext cx="4419600" cy="4876800"/>
          </a:xfrm>
          <a:prstGeom prst="rect">
            <a:avLst/>
          </a:prstGeom>
          <a:solidFill>
            <a:srgbClr val="E7E7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35" name="Google Shape;135;p18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18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137" name="Google Shape;137;p18"/>
          <p:cNvSpPr txBox="1"/>
          <p:nvPr>
            <p:ph idx="1" type="body"/>
          </p:nvPr>
        </p:nvSpPr>
        <p:spPr>
          <a:xfrm>
            <a:off x="685800" y="1677987"/>
            <a:ext cx="3657600" cy="281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indent="-330200" lvl="1" marL="9144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indent="-330200" lvl="2" marL="13716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indent="-317500" lvl="3" marL="18288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indent="-317500" lvl="4" marL="2286000" algn="l"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8" name="Google Shape;138;p18"/>
          <p:cNvSpPr txBox="1"/>
          <p:nvPr>
            <p:ph idx="3" type="body"/>
          </p:nvPr>
        </p:nvSpPr>
        <p:spPr>
          <a:xfrm rot="-5400000">
            <a:off x="7862312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9" name="Google Shape;139;p18"/>
          <p:cNvSpPr txBox="1"/>
          <p:nvPr>
            <p:ph type="title"/>
          </p:nvPr>
        </p:nvSpPr>
        <p:spPr>
          <a:xfrm>
            <a:off x="685800" y="678715"/>
            <a:ext cx="3657600" cy="83099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Red/Gray Title Only">
  <p:cSld name="1_Red/Gray Title Only">
    <p:bg>
      <p:bgPr>
        <a:solidFill>
          <a:schemeClr val="lt1"/>
        </a:solidFill>
      </p:bgPr>
    </p:bg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9"/>
          <p:cNvSpPr/>
          <p:nvPr>
            <p:ph idx="2" type="pic"/>
          </p:nvPr>
        </p:nvSpPr>
        <p:spPr>
          <a:xfrm>
            <a:off x="152400" y="153987"/>
            <a:ext cx="4419600" cy="4876799"/>
          </a:xfrm>
          <a:prstGeom prst="rect">
            <a:avLst/>
          </a:prstGeom>
          <a:solidFill>
            <a:srgbClr val="E7E7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42" name="Google Shape;142;p19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p19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144" name="Google Shape;144;p19"/>
          <p:cNvSpPr txBox="1"/>
          <p:nvPr>
            <p:ph idx="1" type="body"/>
          </p:nvPr>
        </p:nvSpPr>
        <p:spPr>
          <a:xfrm rot="-5400000">
            <a:off x="3442713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5" name="Google Shape;145;p19"/>
          <p:cNvSpPr txBox="1"/>
          <p:nvPr>
            <p:ph type="title"/>
          </p:nvPr>
        </p:nvSpPr>
        <p:spPr>
          <a:xfrm>
            <a:off x="4877104" y="2188567"/>
            <a:ext cx="3885896" cy="8376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act Info">
  <p:cSld name="Contact Info"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oogle Shape;147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52400" y="153987"/>
            <a:ext cx="8839201" cy="4876800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20"/>
          <p:cNvSpPr txBox="1"/>
          <p:nvPr>
            <p:ph idx="1" type="body"/>
          </p:nvPr>
        </p:nvSpPr>
        <p:spPr>
          <a:xfrm rot="-5400000">
            <a:off x="7862313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9" name="Google Shape;149;p20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0" name="Google Shape;150;p20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151" name="Google Shape;151;p20"/>
          <p:cNvSpPr txBox="1"/>
          <p:nvPr>
            <p:ph idx="2" type="subTitle"/>
          </p:nvPr>
        </p:nvSpPr>
        <p:spPr>
          <a:xfrm>
            <a:off x="685800" y="3135206"/>
            <a:ext cx="3429000" cy="1209781"/>
          </a:xfrm>
          <a:prstGeom prst="rect">
            <a:avLst/>
          </a:prstGeom>
          <a:noFill/>
          <a:ln>
            <a:noFill/>
          </a:ln>
          <a:effectLst>
            <a:outerShdw blurRad="254000" rotWithShape="0" algn="tl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cxnSp>
        <p:nvCxnSpPr>
          <p:cNvPr id="152" name="Google Shape;152;p20"/>
          <p:cNvCxnSpPr/>
          <p:nvPr/>
        </p:nvCxnSpPr>
        <p:spPr>
          <a:xfrm>
            <a:off x="746760" y="2973387"/>
            <a:ext cx="320040" cy="0"/>
          </a:xfrm>
          <a:prstGeom prst="straightConnector1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  <a:effectLst>
            <a:outerShdw blurRad="254000" rotWithShape="0" algn="tl">
              <a:srgbClr val="000000">
                <a:alpha val="40000"/>
              </a:srgbClr>
            </a:outerShdw>
          </a:effectLst>
        </p:spPr>
      </p:cxnSp>
      <p:pic>
        <p:nvPicPr>
          <p:cNvPr id="153" name="Google Shape;153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3200" y="4222800"/>
            <a:ext cx="1760400" cy="681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Red/Gray 1 Content">
  <p:cSld name="2_Red/Gray 1 Content">
    <p:bg>
      <p:bgPr>
        <a:solidFill>
          <a:srgbClr val="E7E7E5"/>
        </a:solidFill>
      </p:bgPr>
    </p:bg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algn="r">
              <a:spcBef>
                <a:spcPts val="0"/>
              </a:spcBef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algn="r">
              <a:spcBef>
                <a:spcPts val="0"/>
              </a:spcBef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algn="r">
              <a:spcBef>
                <a:spcPts val="0"/>
              </a:spcBef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algn="r">
              <a:spcBef>
                <a:spcPts val="0"/>
              </a:spcBef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algn="r">
              <a:spcBef>
                <a:spcPts val="0"/>
              </a:spcBef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algn="r">
              <a:spcBef>
                <a:spcPts val="0"/>
              </a:spcBef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algn="r">
              <a:spcBef>
                <a:spcPts val="0"/>
              </a:spcBef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algn="r">
              <a:spcBef>
                <a:spcPts val="0"/>
              </a:spcBef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28" name="Google Shape;28;p3"/>
          <p:cNvSpPr txBox="1"/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1" type="body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•"/>
              <a:defRPr/>
            </a:lvl1pPr>
            <a:lvl2pPr indent="-342900" lvl="1" marL="9144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Divider - Full Red">
  <p:cSld name="1_Divider - Full Red">
    <p:bg>
      <p:bgPr>
        <a:solidFill>
          <a:srgbClr val="002F6C"/>
        </a:solidFill>
      </p:bgPr>
    </p:bg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1"/>
          <p:cNvSpPr txBox="1"/>
          <p:nvPr>
            <p:ph type="title"/>
          </p:nvPr>
        </p:nvSpPr>
        <p:spPr>
          <a:xfrm>
            <a:off x="1143000" y="534987"/>
            <a:ext cx="54864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Gill Sans"/>
              <a:buNone/>
              <a:defRPr sz="24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6" name="Google Shape;156;p21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21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8" name="Google Shape;158;p21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cxnSp>
        <p:nvCxnSpPr>
          <p:cNvPr id="159" name="Google Shape;159;p21"/>
          <p:cNvCxnSpPr/>
          <p:nvPr/>
        </p:nvCxnSpPr>
        <p:spPr>
          <a:xfrm>
            <a:off x="746760" y="687387"/>
            <a:ext cx="320040" cy="0"/>
          </a:xfrm>
          <a:prstGeom prst="straightConnector1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  <a:effectLst>
            <a:outerShdw blurRad="254000" rotWithShape="0" algn="tl">
              <a:srgbClr val="000000">
                <a:alpha val="40000"/>
              </a:srgbClr>
            </a:outerShdw>
          </a:effectLst>
        </p:spPr>
      </p:cxnSp>
      <p:pic>
        <p:nvPicPr>
          <p:cNvPr id="160" name="Google Shape;160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93200" y="4222800"/>
            <a:ext cx="1760400" cy="6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21"/>
          <p:cNvSpPr/>
          <p:nvPr/>
        </p:nvSpPr>
        <p:spPr>
          <a:xfrm>
            <a:off x="3066091" y="3541242"/>
            <a:ext cx="4716016" cy="9130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uk-UA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Цей документ став можливим завдяки підтримці американського народу через Агентство США з міжнародного розвитку (USAID).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uk-UA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Tetra Tech ES,Inc. несе повну відповідальність за зміст цього документу. Викладений зміст не обов’язково відображає позицію USAID або Уряду Сполучених Штатів.</a:t>
            </a:r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Red/Gray 2 Content">
  <p:cSld name="2_Red/Gray 2 Content">
    <p:bg>
      <p:bgPr>
        <a:solidFill>
          <a:srgbClr val="E7E7E5"/>
        </a:solidFill>
      </p:bgPr>
    </p:bg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2"/>
          <p:cNvSpPr txBox="1"/>
          <p:nvPr>
            <p:ph idx="1" type="body"/>
          </p:nvPr>
        </p:nvSpPr>
        <p:spPr>
          <a:xfrm>
            <a:off x="686104" y="1296987"/>
            <a:ext cx="3809696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indent="-330200" lvl="1" marL="9144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indent="-330200" lvl="2" marL="13716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indent="-317500" lvl="3" marL="18288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64" name="Google Shape;164;p22"/>
          <p:cNvSpPr txBox="1"/>
          <p:nvPr>
            <p:ph idx="2" type="body"/>
          </p:nvPr>
        </p:nvSpPr>
        <p:spPr>
          <a:xfrm>
            <a:off x="4648200" y="1296987"/>
            <a:ext cx="3810304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indent="-330200" lvl="1" marL="9144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indent="-330200" lvl="2" marL="13716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indent="-317500" lvl="3" marL="18288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65" name="Google Shape;165;p22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6" name="Google Shape;166;p22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7" name="Google Shape;167;p22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168" name="Google Shape;168;p22"/>
          <p:cNvSpPr txBox="1"/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Red/Gray 3 Content">
  <p:cSld name="2_Red/Gray 3 Content">
    <p:bg>
      <p:bgPr>
        <a:solidFill>
          <a:srgbClr val="E7E7E5"/>
        </a:solidFill>
      </p:bgPr>
    </p:bg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3"/>
          <p:cNvSpPr txBox="1"/>
          <p:nvPr>
            <p:ph idx="1" type="body"/>
          </p:nvPr>
        </p:nvSpPr>
        <p:spPr>
          <a:xfrm>
            <a:off x="686104" y="1296987"/>
            <a:ext cx="2514296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indent="-330200" lvl="1" marL="9144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indent="-330200" lvl="2" marL="13716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indent="-317500" lvl="3" marL="18288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71" name="Google Shape;171;p23"/>
          <p:cNvSpPr txBox="1"/>
          <p:nvPr>
            <p:ph idx="2" type="body"/>
          </p:nvPr>
        </p:nvSpPr>
        <p:spPr>
          <a:xfrm>
            <a:off x="5943600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indent="-330200" lvl="1" marL="9144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indent="-330200" lvl="2" marL="13716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indent="-317500" lvl="3" marL="18288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72" name="Google Shape;172;p23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3" name="Google Shape;173;p23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4" name="Google Shape;174;p23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175" name="Google Shape;175;p23"/>
          <p:cNvSpPr txBox="1"/>
          <p:nvPr>
            <p:ph idx="3" type="body"/>
          </p:nvPr>
        </p:nvSpPr>
        <p:spPr>
          <a:xfrm>
            <a:off x="3314548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indent="-330200" lvl="1" marL="9144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indent="-330200" lvl="2" marL="13716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indent="-317500" lvl="3" marL="18288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76" name="Google Shape;176;p23"/>
          <p:cNvSpPr txBox="1"/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Red/Gray 1 Content + Bottom Photo">
  <p:cSld name="2_Red/Gray 1 Content + Bottom Photo">
    <p:bg>
      <p:bgPr>
        <a:solidFill>
          <a:srgbClr val="E7E7E5"/>
        </a:solidFill>
      </p:bgPr>
    </p:bg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4"/>
          <p:cNvSpPr/>
          <p:nvPr>
            <p:ph idx="2" type="pic"/>
          </p:nvPr>
        </p:nvSpPr>
        <p:spPr>
          <a:xfrm>
            <a:off x="152400" y="2592387"/>
            <a:ext cx="8839200" cy="244059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79" name="Google Shape;179;p24"/>
          <p:cNvSpPr txBox="1"/>
          <p:nvPr>
            <p:ph idx="1" type="body"/>
          </p:nvPr>
        </p:nvSpPr>
        <p:spPr>
          <a:xfrm>
            <a:off x="685800" y="1296987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>
                <a:solidFill>
                  <a:srgbClr val="6C6463"/>
                </a:solidFill>
              </a:defRPr>
            </a:lvl1pPr>
            <a:lvl2pPr indent="-330200" lvl="1" marL="9144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>
                <a:solidFill>
                  <a:srgbClr val="6C6463"/>
                </a:solidFill>
              </a:defRPr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4pPr>
            <a:lvl5pPr indent="-317500" lvl="4" marL="2286000" algn="l"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0" name="Google Shape;180;p24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1" name="Google Shape;181;p24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2" name="Google Shape;182;p24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183" name="Google Shape;183;p24"/>
          <p:cNvSpPr txBox="1"/>
          <p:nvPr>
            <p:ph idx="3" type="body"/>
          </p:nvPr>
        </p:nvSpPr>
        <p:spPr>
          <a:xfrm rot="-5400000">
            <a:off x="7862313" y="3537008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4" name="Google Shape;184;p24"/>
          <p:cNvSpPr txBox="1"/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Red/Gray 1 Content + Right Photo">
  <p:cSld name="2_Red/Gray 1 Content + Right Photo">
    <p:bg>
      <p:bgPr>
        <a:solidFill>
          <a:srgbClr val="E7E7E5"/>
        </a:solidFill>
      </p:bgPr>
    </p:bg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5"/>
          <p:cNvSpPr/>
          <p:nvPr>
            <p:ph idx="2" type="pic"/>
          </p:nvPr>
        </p:nvSpPr>
        <p:spPr>
          <a:xfrm>
            <a:off x="4572000" y="153988"/>
            <a:ext cx="4419600" cy="4876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87" name="Google Shape;187;p25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8" name="Google Shape;188;p25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189" name="Google Shape;189;p25"/>
          <p:cNvSpPr txBox="1"/>
          <p:nvPr>
            <p:ph idx="1" type="body"/>
          </p:nvPr>
        </p:nvSpPr>
        <p:spPr>
          <a:xfrm>
            <a:off x="685800" y="1677987"/>
            <a:ext cx="3657600" cy="281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indent="-330200" lvl="1" marL="9144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indent="-330200" lvl="2" marL="13716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indent="-317500" lvl="3" marL="18288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indent="-317500" lvl="4" marL="2286000" algn="l"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0" name="Google Shape;190;p25"/>
          <p:cNvSpPr txBox="1"/>
          <p:nvPr>
            <p:ph idx="3" type="body"/>
          </p:nvPr>
        </p:nvSpPr>
        <p:spPr>
          <a:xfrm rot="-5400000">
            <a:off x="7862312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1" name="Google Shape;191;p25"/>
          <p:cNvSpPr txBox="1"/>
          <p:nvPr>
            <p:ph type="title"/>
          </p:nvPr>
        </p:nvSpPr>
        <p:spPr>
          <a:xfrm>
            <a:off x="685800" y="678715"/>
            <a:ext cx="3657600" cy="83099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Red/Gray Title Only">
  <p:cSld name="2_Red/Gray Title Only">
    <p:bg>
      <p:bgPr>
        <a:solidFill>
          <a:srgbClr val="E7E7E5"/>
        </a:solidFill>
      </p:bgPr>
    </p:bg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6"/>
          <p:cNvSpPr/>
          <p:nvPr>
            <p:ph idx="2" type="pic"/>
          </p:nvPr>
        </p:nvSpPr>
        <p:spPr>
          <a:xfrm>
            <a:off x="152400" y="153987"/>
            <a:ext cx="4419600" cy="48767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94" name="Google Shape;194;p26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5" name="Google Shape;195;p26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196" name="Google Shape;196;p26"/>
          <p:cNvSpPr txBox="1"/>
          <p:nvPr>
            <p:ph idx="1" type="body"/>
          </p:nvPr>
        </p:nvSpPr>
        <p:spPr>
          <a:xfrm rot="-5400000">
            <a:off x="3442713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7" name="Google Shape;197;p26"/>
          <p:cNvSpPr txBox="1"/>
          <p:nvPr>
            <p:ph type="title"/>
          </p:nvPr>
        </p:nvSpPr>
        <p:spPr>
          <a:xfrm>
            <a:off x="4877104" y="2188567"/>
            <a:ext cx="3885896" cy="8376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Red/Gray 1 Content">
  <p:cSld name="3_Red/Gray 1 Content">
    <p:bg>
      <p:bgPr>
        <a:solidFill>
          <a:schemeClr val="lt1"/>
        </a:solidFill>
      </p:bgPr>
    </p:bg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7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0" name="Google Shape;200;p27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1" name="Google Shape;201;p27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202" name="Google Shape;202;p27"/>
          <p:cNvSpPr txBox="1"/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3" name="Google Shape;203;p27"/>
          <p:cNvSpPr txBox="1"/>
          <p:nvPr>
            <p:ph idx="1" type="body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•"/>
              <a:defRPr/>
            </a:lvl1pPr>
            <a:lvl2pPr indent="-342900" lvl="1" marL="9144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Red/Gray 2 Content">
  <p:cSld name="3_Red/Gray 2 Content">
    <p:bg>
      <p:bgPr>
        <a:solidFill>
          <a:schemeClr val="lt1"/>
        </a:solidFill>
      </p:bgPr>
    </p:bg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8"/>
          <p:cNvSpPr txBox="1"/>
          <p:nvPr>
            <p:ph idx="1" type="body"/>
          </p:nvPr>
        </p:nvSpPr>
        <p:spPr>
          <a:xfrm>
            <a:off x="686104" y="1296987"/>
            <a:ext cx="3809696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indent="-330200" lvl="1" marL="9144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indent="-330200" lvl="2" marL="13716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indent="-317500" lvl="3" marL="18288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206" name="Google Shape;206;p28"/>
          <p:cNvSpPr txBox="1"/>
          <p:nvPr>
            <p:ph idx="2" type="body"/>
          </p:nvPr>
        </p:nvSpPr>
        <p:spPr>
          <a:xfrm>
            <a:off x="4648200" y="1296987"/>
            <a:ext cx="3810304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indent="-330200" lvl="1" marL="9144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indent="-330200" lvl="2" marL="13716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indent="-317500" lvl="3" marL="18288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207" name="Google Shape;207;p28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8" name="Google Shape;208;p28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9" name="Google Shape;209;p28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210" name="Google Shape;210;p28"/>
          <p:cNvSpPr txBox="1"/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Red/Gray 3 Content">
  <p:cSld name="3_Red/Gray 3 Content">
    <p:bg>
      <p:bgPr>
        <a:solidFill>
          <a:schemeClr val="lt1"/>
        </a:solidFill>
      </p:bgPr>
    </p:bg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29"/>
          <p:cNvSpPr txBox="1"/>
          <p:nvPr>
            <p:ph idx="1" type="body"/>
          </p:nvPr>
        </p:nvSpPr>
        <p:spPr>
          <a:xfrm>
            <a:off x="686104" y="1296987"/>
            <a:ext cx="2514296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indent="-330200" lvl="1" marL="9144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indent="-330200" lvl="2" marL="13716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indent="-317500" lvl="3" marL="18288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213" name="Google Shape;213;p29"/>
          <p:cNvSpPr txBox="1"/>
          <p:nvPr>
            <p:ph idx="2" type="body"/>
          </p:nvPr>
        </p:nvSpPr>
        <p:spPr>
          <a:xfrm>
            <a:off x="5943600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indent="-330200" lvl="1" marL="9144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indent="-330200" lvl="2" marL="13716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indent="-317500" lvl="3" marL="18288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214" name="Google Shape;214;p29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5" name="Google Shape;215;p29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6" name="Google Shape;216;p29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217" name="Google Shape;217;p29"/>
          <p:cNvSpPr txBox="1"/>
          <p:nvPr>
            <p:ph idx="3" type="body"/>
          </p:nvPr>
        </p:nvSpPr>
        <p:spPr>
          <a:xfrm>
            <a:off x="3314548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indent="-330200" lvl="1" marL="9144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indent="-330200" lvl="2" marL="13716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indent="-317500" lvl="3" marL="18288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218" name="Google Shape;218;p29"/>
          <p:cNvSpPr txBox="1"/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Red/Gray 1 Content + Bottom Photo">
  <p:cSld name="3_Red/Gray 1 Content + Bottom Photo">
    <p:bg>
      <p:bgPr>
        <a:solidFill>
          <a:schemeClr val="lt1"/>
        </a:solidFill>
      </p:bgPr>
    </p:bg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0"/>
          <p:cNvSpPr/>
          <p:nvPr>
            <p:ph idx="2" type="pic"/>
          </p:nvPr>
        </p:nvSpPr>
        <p:spPr>
          <a:xfrm>
            <a:off x="152400" y="2592387"/>
            <a:ext cx="8839200" cy="2440594"/>
          </a:xfrm>
          <a:prstGeom prst="rect">
            <a:avLst/>
          </a:prstGeom>
          <a:solidFill>
            <a:srgbClr val="E7E7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221" name="Google Shape;221;p30"/>
          <p:cNvSpPr txBox="1"/>
          <p:nvPr>
            <p:ph idx="1" type="body"/>
          </p:nvPr>
        </p:nvSpPr>
        <p:spPr>
          <a:xfrm>
            <a:off x="685800" y="1296987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>
                <a:solidFill>
                  <a:srgbClr val="6C6463"/>
                </a:solidFill>
              </a:defRPr>
            </a:lvl1pPr>
            <a:lvl2pPr indent="-330200" lvl="1" marL="9144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>
                <a:solidFill>
                  <a:srgbClr val="6C6463"/>
                </a:solidFill>
              </a:defRPr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4pPr>
            <a:lvl5pPr indent="-317500" lvl="4" marL="2286000" algn="l"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2" name="Google Shape;222;p30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3" name="Google Shape;223;p30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4" name="Google Shape;224;p30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225" name="Google Shape;225;p30"/>
          <p:cNvSpPr txBox="1"/>
          <p:nvPr>
            <p:ph idx="3" type="body"/>
          </p:nvPr>
        </p:nvSpPr>
        <p:spPr>
          <a:xfrm rot="-5400000">
            <a:off x="7862313" y="3537008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6" name="Google Shape;226;p30"/>
          <p:cNvSpPr txBox="1"/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Red/Gray 2 Content">
  <p:cSld name="4_Red/Gray 2 Content">
    <p:bg>
      <p:bgPr>
        <a:solidFill>
          <a:srgbClr val="E7E7E5"/>
        </a:solidFill>
      </p:bgPr>
    </p:bg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/>
          <p:nvPr>
            <p:ph idx="1" type="body"/>
          </p:nvPr>
        </p:nvSpPr>
        <p:spPr>
          <a:xfrm>
            <a:off x="686104" y="1296987"/>
            <a:ext cx="3809696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indent="-330200" lvl="1" marL="9144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indent="-330200" lvl="2" marL="13716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indent="-317500" lvl="3" marL="18288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2" name="Google Shape;32;p4"/>
          <p:cNvSpPr txBox="1"/>
          <p:nvPr>
            <p:ph idx="2" type="body"/>
          </p:nvPr>
        </p:nvSpPr>
        <p:spPr>
          <a:xfrm>
            <a:off x="4648200" y="1296987"/>
            <a:ext cx="3810304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indent="-330200" lvl="1" marL="9144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indent="-330200" lvl="2" marL="13716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indent="-317500" lvl="3" marL="18288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3" name="Google Shape;33;p4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4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36" name="Google Shape;36;p4"/>
          <p:cNvSpPr txBox="1"/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Red/Gray 1 Content + Right Photo">
  <p:cSld name="3_Red/Gray 1 Content + Right Photo">
    <p:bg>
      <p:bgPr>
        <a:solidFill>
          <a:schemeClr val="lt1"/>
        </a:solidFill>
      </p:bgPr>
    </p:bg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1"/>
          <p:cNvSpPr/>
          <p:nvPr>
            <p:ph idx="2" type="pic"/>
          </p:nvPr>
        </p:nvSpPr>
        <p:spPr>
          <a:xfrm>
            <a:off x="4572000" y="153988"/>
            <a:ext cx="4419600" cy="4876800"/>
          </a:xfrm>
          <a:prstGeom prst="rect">
            <a:avLst/>
          </a:prstGeom>
          <a:solidFill>
            <a:srgbClr val="E7E7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229" name="Google Shape;229;p31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0" name="Google Shape;230;p31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231" name="Google Shape;231;p31"/>
          <p:cNvSpPr txBox="1"/>
          <p:nvPr>
            <p:ph idx="1" type="body"/>
          </p:nvPr>
        </p:nvSpPr>
        <p:spPr>
          <a:xfrm>
            <a:off x="685800" y="1677987"/>
            <a:ext cx="3657600" cy="281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indent="-330200" lvl="1" marL="9144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indent="-330200" lvl="2" marL="13716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indent="-317500" lvl="3" marL="18288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indent="-317500" lvl="4" marL="2286000" algn="l"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2" name="Google Shape;232;p31"/>
          <p:cNvSpPr txBox="1"/>
          <p:nvPr>
            <p:ph idx="3" type="body"/>
          </p:nvPr>
        </p:nvSpPr>
        <p:spPr>
          <a:xfrm rot="-5400000">
            <a:off x="7862312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3" name="Google Shape;233;p31"/>
          <p:cNvSpPr txBox="1"/>
          <p:nvPr>
            <p:ph type="title"/>
          </p:nvPr>
        </p:nvSpPr>
        <p:spPr>
          <a:xfrm>
            <a:off x="685800" y="678715"/>
            <a:ext cx="3657600" cy="83099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Red/Gray Title Only">
  <p:cSld name="3_Red/Gray Title Only">
    <p:bg>
      <p:bgPr>
        <a:solidFill>
          <a:schemeClr val="lt1"/>
        </a:solidFill>
      </p:bgPr>
    </p:bg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2"/>
          <p:cNvSpPr/>
          <p:nvPr>
            <p:ph idx="2" type="pic"/>
          </p:nvPr>
        </p:nvSpPr>
        <p:spPr>
          <a:xfrm>
            <a:off x="152400" y="153987"/>
            <a:ext cx="4419600" cy="4876799"/>
          </a:xfrm>
          <a:prstGeom prst="rect">
            <a:avLst/>
          </a:prstGeom>
          <a:solidFill>
            <a:srgbClr val="E7E7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236" name="Google Shape;236;p32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7" name="Google Shape;237;p32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238" name="Google Shape;238;p32"/>
          <p:cNvSpPr txBox="1"/>
          <p:nvPr>
            <p:ph idx="1" type="body"/>
          </p:nvPr>
        </p:nvSpPr>
        <p:spPr>
          <a:xfrm rot="-5400000">
            <a:off x="3442713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9" name="Google Shape;239;p32"/>
          <p:cNvSpPr txBox="1"/>
          <p:nvPr>
            <p:ph type="title"/>
          </p:nvPr>
        </p:nvSpPr>
        <p:spPr>
          <a:xfrm>
            <a:off x="4877104" y="2188567"/>
            <a:ext cx="3885896" cy="8376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- Full Photo">
  <p:cSld name="Cover - Full Photo">
    <p:bg>
      <p:bgPr>
        <a:solidFill>
          <a:schemeClr val="dk1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Google Shape;38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52400" y="153988"/>
            <a:ext cx="8839199" cy="4876800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5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5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42" name="Google Shape;42;p5"/>
          <p:cNvSpPr txBox="1"/>
          <p:nvPr>
            <p:ph type="ctrTitle"/>
          </p:nvPr>
        </p:nvSpPr>
        <p:spPr>
          <a:xfrm>
            <a:off x="685800" y="1601787"/>
            <a:ext cx="3886200" cy="1209781"/>
          </a:xfrm>
          <a:prstGeom prst="rect">
            <a:avLst/>
          </a:prstGeom>
          <a:noFill/>
          <a:ln>
            <a:noFill/>
          </a:ln>
          <a:effectLst>
            <a:outerShdw blurRad="254000" rotWithShape="0" algn="tl">
              <a:srgbClr val="000000">
                <a:alpha val="20000"/>
              </a:srgbClr>
            </a:outerShdw>
          </a:effectLst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Gill Sans"/>
              <a:buNone/>
              <a:defRPr sz="2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5"/>
          <p:cNvSpPr txBox="1"/>
          <p:nvPr>
            <p:ph idx="1" type="subTitle"/>
          </p:nvPr>
        </p:nvSpPr>
        <p:spPr>
          <a:xfrm>
            <a:off x="685800" y="3135206"/>
            <a:ext cx="3429000" cy="1209781"/>
          </a:xfrm>
          <a:prstGeom prst="rect">
            <a:avLst/>
          </a:prstGeom>
          <a:noFill/>
          <a:ln>
            <a:noFill/>
          </a:ln>
          <a:effectLst>
            <a:outerShdw blurRad="254000" rotWithShape="0" algn="tl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cxnSp>
        <p:nvCxnSpPr>
          <p:cNvPr id="44" name="Google Shape;44;p5"/>
          <p:cNvCxnSpPr/>
          <p:nvPr/>
        </p:nvCxnSpPr>
        <p:spPr>
          <a:xfrm>
            <a:off x="746760" y="2973387"/>
            <a:ext cx="320040" cy="0"/>
          </a:xfrm>
          <a:prstGeom prst="straightConnector1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  <a:effectLst>
            <a:outerShdw blurRad="254000" rotWithShape="0" algn="tl">
              <a:srgbClr val="000000">
                <a:alpha val="40000"/>
              </a:srgbClr>
            </a:outerShdw>
          </a:effectLst>
        </p:spPr>
      </p:cxnSp>
      <p:sp>
        <p:nvSpPr>
          <p:cNvPr id="45" name="Google Shape;45;p5"/>
          <p:cNvSpPr txBox="1"/>
          <p:nvPr>
            <p:ph idx="2" type="body"/>
          </p:nvPr>
        </p:nvSpPr>
        <p:spPr>
          <a:xfrm rot="-5400000">
            <a:off x="7862312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"/>
              <a:buNone/>
              <a:defRPr sz="600">
                <a:solidFill>
                  <a:schemeClr val="lt1"/>
                </a:solidFill>
              </a:defRPr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46" name="Google Shape;46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1473" y="447838"/>
            <a:ext cx="1760400" cy="681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- Full Red">
  <p:cSld name="Cover - Full Red">
    <p:bg>
      <p:bgPr>
        <a:solidFill>
          <a:srgbClr val="BA0C2F"/>
        </a:solid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6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6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6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51" name="Google Shape;51;p6"/>
          <p:cNvSpPr txBox="1"/>
          <p:nvPr>
            <p:ph type="ctrTitle"/>
          </p:nvPr>
        </p:nvSpPr>
        <p:spPr>
          <a:xfrm>
            <a:off x="685800" y="1601787"/>
            <a:ext cx="3886200" cy="12097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Gill Sans"/>
              <a:buNone/>
              <a:defRPr sz="2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6"/>
          <p:cNvSpPr txBox="1"/>
          <p:nvPr>
            <p:ph idx="1" type="subTitle"/>
          </p:nvPr>
        </p:nvSpPr>
        <p:spPr>
          <a:xfrm>
            <a:off x="685800" y="3135206"/>
            <a:ext cx="3429000" cy="12097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cxnSp>
        <p:nvCxnSpPr>
          <p:cNvPr id="53" name="Google Shape;53;p6"/>
          <p:cNvCxnSpPr/>
          <p:nvPr/>
        </p:nvCxnSpPr>
        <p:spPr>
          <a:xfrm>
            <a:off x="746760" y="2973387"/>
            <a:ext cx="320040" cy="0"/>
          </a:xfrm>
          <a:prstGeom prst="straightConnector1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4" name="Google Shape;54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91473" y="447838"/>
            <a:ext cx="1760400" cy="681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- Full Red">
  <p:cSld name="Divider - Full Red">
    <p:bg>
      <p:bgPr>
        <a:solidFill>
          <a:srgbClr val="BA0C2F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7"/>
          <p:cNvSpPr txBox="1"/>
          <p:nvPr>
            <p:ph type="title"/>
          </p:nvPr>
        </p:nvSpPr>
        <p:spPr>
          <a:xfrm>
            <a:off x="1143000" y="534987"/>
            <a:ext cx="54864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Gill Sans"/>
              <a:buNone/>
              <a:defRPr sz="24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7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7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7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algn="r">
              <a:spcBef>
                <a:spcPts val="0"/>
              </a:spcBef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cxnSp>
        <p:nvCxnSpPr>
          <p:cNvPr id="60" name="Google Shape;60;p7"/>
          <p:cNvCxnSpPr/>
          <p:nvPr/>
        </p:nvCxnSpPr>
        <p:spPr>
          <a:xfrm>
            <a:off x="746760" y="687387"/>
            <a:ext cx="320040" cy="0"/>
          </a:xfrm>
          <a:prstGeom prst="straightConnector1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  <a:effectLst>
            <a:outerShdw blurRad="254000" rotWithShape="0" algn="tl">
              <a:srgbClr val="000000">
                <a:alpha val="40000"/>
              </a:srgbClr>
            </a:outerShdw>
          </a:effectLst>
        </p:spPr>
      </p:cxnSp>
      <p:pic>
        <p:nvPicPr>
          <p:cNvPr id="61" name="Google Shape;61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93200" y="4222800"/>
            <a:ext cx="1760400" cy="6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7"/>
          <p:cNvSpPr/>
          <p:nvPr/>
        </p:nvSpPr>
        <p:spPr>
          <a:xfrm>
            <a:off x="3066091" y="3541242"/>
            <a:ext cx="4716016" cy="9130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uk-UA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Цей документ став можливим завдяки підтримці американського народу через Агентство США з міжнародного розвитку (USAID).</a:t>
            </a:r>
            <a:endParaRPr/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uk-UA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Tetra Tech ES,Inc. несе повну відповідальність за зміст цього документу. Викладений зміст не обов’язково відображає позицію USAID або Уряду Сполучених Штатів.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ed/Gray 1 Content">
  <p:cSld name="Red/Gray 1 Content">
    <p:bg>
      <p:bgPr>
        <a:solidFill>
          <a:srgbClr val="E7E7E5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8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8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8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67" name="Google Shape;67;p8"/>
          <p:cNvSpPr txBox="1"/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8"/>
          <p:cNvSpPr txBox="1"/>
          <p:nvPr>
            <p:ph idx="1" type="body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ed/Gray 2 Content">
  <p:cSld name="Red/Gray 2 Content">
    <p:bg>
      <p:bgPr>
        <a:solidFill>
          <a:srgbClr val="E7E7E5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9"/>
          <p:cNvSpPr txBox="1"/>
          <p:nvPr>
            <p:ph idx="1" type="body"/>
          </p:nvPr>
        </p:nvSpPr>
        <p:spPr>
          <a:xfrm>
            <a:off x="686104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indent="-330200" lvl="1" marL="9144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indent="-330200" lvl="2" marL="13716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indent="-317500" lvl="3" marL="18288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71" name="Google Shape;71;p9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9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9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74" name="Google Shape;74;p9"/>
          <p:cNvSpPr txBox="1"/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ed/Gray 3 Content">
  <p:cSld name="Red/Gray 3 Content">
    <p:bg>
      <p:bgPr>
        <a:solidFill>
          <a:srgbClr val="E7E7E5"/>
        </a:solid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0"/>
          <p:cNvSpPr txBox="1"/>
          <p:nvPr>
            <p:ph idx="1" type="body"/>
          </p:nvPr>
        </p:nvSpPr>
        <p:spPr>
          <a:xfrm>
            <a:off x="686104" y="1296987"/>
            <a:ext cx="2514296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indent="-330200" lvl="1" marL="9144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indent="-330200" lvl="2" marL="13716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indent="-317500" lvl="3" marL="18288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77" name="Google Shape;77;p10"/>
          <p:cNvSpPr txBox="1"/>
          <p:nvPr>
            <p:ph idx="2" type="body"/>
          </p:nvPr>
        </p:nvSpPr>
        <p:spPr>
          <a:xfrm>
            <a:off x="5943600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indent="-330200" lvl="1" marL="9144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indent="-330200" lvl="2" marL="13716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indent="-317500" lvl="3" marL="18288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78" name="Google Shape;78;p10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0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0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algn="r">
              <a:spcBef>
                <a:spcPts val="0"/>
              </a:spcBef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81" name="Google Shape;81;p10"/>
          <p:cNvSpPr txBox="1"/>
          <p:nvPr>
            <p:ph idx="3" type="body"/>
          </p:nvPr>
        </p:nvSpPr>
        <p:spPr>
          <a:xfrm>
            <a:off x="3314548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indent="-330200" lvl="1" marL="9144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indent="-330200" lvl="2" marL="13716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indent="-317500" lvl="3" marL="18288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82" name="Google Shape;82;p10"/>
          <p:cNvSpPr txBox="1"/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32" Type="http://schemas.openxmlformats.org/officeDocument/2006/relationships/theme" Target="../theme/theme2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7E7E5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 b="0" i="0" sz="2400" u="none" cap="none" strike="noStrike">
                <a:solidFill>
                  <a:srgbClr val="BA0C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-330200" lvl="1" marL="914400" marR="0" rtl="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-342900" lvl="2" marL="1371600" marR="0" rtl="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-317500" lvl="4" marL="2286000" marR="0" rtl="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1524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3124200" y="4864207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68580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15" name="Google Shape;15;p1"/>
          <p:cNvSpPr/>
          <p:nvPr/>
        </p:nvSpPr>
        <p:spPr>
          <a:xfrm>
            <a:off x="0" y="0"/>
            <a:ext cx="9144000" cy="5189384"/>
          </a:xfrm>
          <a:prstGeom prst="frame">
            <a:avLst>
              <a:gd fmla="val 2963" name="adj1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mailto:a.geostrategy@gmail.com" TargetMode="External"/><Relationship Id="rId4" Type="http://schemas.openxmlformats.org/officeDocument/2006/relationships/hyperlink" Target="https://www.prostir.ua/wp-content/uploads/2018/01/%D0%BF%D1%80%D0%B5%D0%B7%D0%B5%D0%BD%D1%82%D0%B0%D1%86%D1%96%D1%8F-1024x581.jpg" TargetMode="External"/><Relationship Id="rId5" Type="http://schemas.openxmlformats.org/officeDocument/2006/relationships/image" Target="../media/image5.png"/><Relationship Id="rId6" Type="http://schemas.openxmlformats.org/officeDocument/2006/relationships/image" Target="../media/image9.png"/><Relationship Id="rId7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s://www.google.com/url?sa=i&amp;url=https%3A%2F%2Fpro.te.ua%2F2020%2F02%2F10%2Fhto-i-chomu-obrizaye-dereva-u-ternopilskyh-parkah%2F&amp;psig=AOvVaw3p3mdQngnu8sfdzBBhHDcs&amp;ust=1604311124002000&amp;source=images&amp;cd=vfe&amp;ved=2ahUKEwimy8HmiuHsAhVMuioKHYOgBaoQr4kDegUIARCRAQ" TargetMode="External"/><Relationship Id="rId4" Type="http://schemas.openxmlformats.org/officeDocument/2006/relationships/image" Target="../media/image18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www.google.com/url?sa=i&amp;url=https%3A%2F%2Fwater.cn.ua%2Fnews%2Finvestitsiynu-programu-na-2017-2018-roki-pidtrimano_130&amp;psig=AOvVaw2G2uDLswhIgqcq3pI4uKld&amp;ust=1604311827467000&amp;source=images&amp;cd=vfe&amp;ved=2ahUKEwjN1_m1jeHsAhVTtyoKHe6jAlMQr4kDegUIARCXAQ" TargetMode="External"/><Relationship Id="rId4" Type="http://schemas.openxmlformats.org/officeDocument/2006/relationships/image" Target="../media/image14.png"/><Relationship Id="rId5" Type="http://schemas.openxmlformats.org/officeDocument/2006/relationships/hyperlink" Target="https://www.google.com/url?sa=i&amp;url=http%3A%2F%2Foblrada.kharkov.ua%2Fuploads%2Fdocs%2FGrant%2Fmtd_actual.pdf&amp;psig=AOvVaw0CAltuIbSyoxtDRgbctj9o&amp;ust=1604312160820000&amp;source=images&amp;cd=vfe&amp;ved=2ahUKEwi7-_PUjuHsAhUUwyoKHYIHBaAQr4kDegUIARCvAQ" TargetMode="External"/><Relationship Id="rId6" Type="http://schemas.openxmlformats.org/officeDocument/2006/relationships/image" Target="../media/image1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6.png"/><Relationship Id="rId4" Type="http://schemas.openxmlformats.org/officeDocument/2006/relationships/image" Target="../media/image1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www.google.com/url?sa=i&amp;url=https%3A%2F%2Fmamaluk.ua%2Figrovoy-nabor-aptechnye-vesy%2F&amp;psig=AOvVaw1m78ERh-rBM0LtFM2ry38N&amp;ust=1604313004418000&amp;source=images&amp;cd=vfe&amp;ved=2ahUKEwi6hpXnkeHsAhXYCHcKHaZODMAQr4kDegUIARC2Ag" TargetMode="External"/><Relationship Id="rId4" Type="http://schemas.openxmlformats.org/officeDocument/2006/relationships/image" Target="../media/image6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5.png"/><Relationship Id="rId4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images.app.goo.gl/BDnYT3GpLW5zofWK8" TargetMode="External"/><Relationship Id="rId4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www.google.com/url?sa=i&amp;url=http%3A%2F%2Fsolarheateurope.eu%2Fpolicy%2Fenergy-efficiency%2F&amp;psig=AOvVaw0XyulIPQcqNYAMckE3mBX7&amp;ust=1604306787662000&amp;source=images&amp;cd=vfe&amp;ved=2ahUKEwiNvOTS-uDsAhXTyCoKHQwlDDgQr4kDegUIARCbAQ" TargetMode="External"/><Relationship Id="rId4" Type="http://schemas.openxmlformats.org/officeDocument/2006/relationships/image" Target="../media/image17.png"/><Relationship Id="rId5" Type="http://schemas.openxmlformats.org/officeDocument/2006/relationships/hyperlink" Target="https://miro.medium.com/max/700/1*H2Ilh_TwOqS7LNGp0HiTvg.png" TargetMode="External"/><Relationship Id="rId6" Type="http://schemas.openxmlformats.org/officeDocument/2006/relationships/image" Target="../media/image8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3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/>
              <a:t>11/9/2020</a:t>
            </a:r>
            <a:endParaRPr/>
          </a:p>
        </p:txBody>
      </p:sp>
      <p:sp>
        <p:nvSpPr>
          <p:cNvPr id="245" name="Google Shape;245;p33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246" name="Google Shape;246;p33"/>
          <p:cNvSpPr txBox="1"/>
          <p:nvPr>
            <p:ph type="ctrTitle"/>
          </p:nvPr>
        </p:nvSpPr>
        <p:spPr>
          <a:xfrm>
            <a:off x="685800" y="1601787"/>
            <a:ext cx="3886200" cy="12097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Gill Sans"/>
              <a:buNone/>
            </a:pPr>
            <a:r>
              <a:rPr b="1" lang="uk-UA" sz="3200"/>
              <a:t>Оцінка енергоресурсного потенціалу громад</a:t>
            </a:r>
            <a:endParaRPr b="1" sz="3200"/>
          </a:p>
        </p:txBody>
      </p:sp>
      <p:sp>
        <p:nvSpPr>
          <p:cNvPr id="247" name="Google Shape;247;p33"/>
          <p:cNvSpPr txBox="1"/>
          <p:nvPr>
            <p:ph idx="1" type="subTitle"/>
          </p:nvPr>
        </p:nvSpPr>
        <p:spPr>
          <a:xfrm>
            <a:off x="685800" y="3135206"/>
            <a:ext cx="3429000" cy="12097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</a:pPr>
            <a:r>
              <a:rPr b="1" lang="uk-UA"/>
              <a:t>Андрій Чубик</a:t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</a:pPr>
            <a:r>
              <a:rPr lang="uk-UA"/>
              <a:t>12 листопада 2020 р.</a:t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</a:pPr>
            <a:r>
              <a:rPr lang="uk-UA" u="sng">
                <a:solidFill>
                  <a:schemeClr val="hlink"/>
                </a:solidFill>
                <a:hlinkClick r:id="rId3"/>
              </a:rPr>
              <a:t>a.geostrategy@gmail.com</a:t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</a:pPr>
            <a:r>
              <a:rPr lang="uk-UA"/>
              <a:t>+38(09) 9811141</a:t>
            </a:r>
            <a:endParaRPr/>
          </a:p>
        </p:txBody>
      </p:sp>
      <p:pic>
        <p:nvPicPr>
          <p:cNvPr id="248" name="Google Shape;248;p33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920004" y="1413893"/>
            <a:ext cx="3875991" cy="21991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p3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286000" y="516325"/>
            <a:ext cx="1007400" cy="576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p3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956653" y="272647"/>
            <a:ext cx="907044" cy="576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42"/>
          <p:cNvSpPr txBox="1"/>
          <p:nvPr>
            <p:ph idx="1" type="body"/>
          </p:nvPr>
        </p:nvSpPr>
        <p:spPr>
          <a:xfrm>
            <a:off x="686104" y="1296987"/>
            <a:ext cx="3809696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30188" lvl="0" marL="230188" rtl="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</a:pPr>
            <a:r>
              <a:rPr lang="uk-UA"/>
              <a:t>1. Інвентаризація енергетичного міксу (на основі енергомоніторингу)</a:t>
            </a:r>
            <a:endParaRPr/>
          </a:p>
          <a:p>
            <a:pPr indent="-230188" lvl="0" marL="230188" rtl="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</a:pPr>
            <a:r>
              <a:rPr lang="uk-UA"/>
              <a:t>2. Моделювання прогнозних витрат за кожним із типів енергоресурсів</a:t>
            </a:r>
            <a:endParaRPr/>
          </a:p>
          <a:p>
            <a:pPr indent="-230188" lvl="0" marL="230188" rtl="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</a:pPr>
            <a:r>
              <a:rPr lang="uk-UA"/>
              <a:t>3. Врахування потенціалу фінансових надходжень в разі розвитку місцевих ресурсів</a:t>
            </a:r>
            <a:endParaRPr/>
          </a:p>
          <a:p>
            <a:pPr indent="-230188" lvl="0" marL="230188" rtl="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</a:pPr>
            <a:r>
              <a:rPr lang="uk-UA"/>
              <a:t>4. Оцінка потенціалу фінансування з бюджету ОТГ</a:t>
            </a:r>
            <a:endParaRPr/>
          </a:p>
          <a:p>
            <a:pPr indent="-230188" lvl="0" marL="230188" rtl="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</a:pPr>
            <a:r>
              <a:rPr lang="uk-UA"/>
              <a:t>5. Оцінка потенціалу залучення приватного бізнесу</a:t>
            </a:r>
            <a:endParaRPr/>
          </a:p>
        </p:txBody>
      </p:sp>
      <p:sp>
        <p:nvSpPr>
          <p:cNvPr id="335" name="Google Shape;335;p42"/>
          <p:cNvSpPr txBox="1"/>
          <p:nvPr>
            <p:ph idx="2" type="body"/>
          </p:nvPr>
        </p:nvSpPr>
        <p:spPr>
          <a:xfrm>
            <a:off x="4648200" y="1296987"/>
            <a:ext cx="3810304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30188" lvl="0" marL="230188" rtl="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Noto Sans Symbols"/>
              <a:buChar char="❖"/>
            </a:pPr>
            <a:r>
              <a:rPr lang="uk-UA"/>
              <a:t>План дій з сталого енергетичного розвитку і клімату</a:t>
            </a:r>
            <a:endParaRPr/>
          </a:p>
          <a:p>
            <a:pPr indent="-230188" lvl="0" marL="230188" rtl="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Noto Sans Symbols"/>
              <a:buChar char="❖"/>
            </a:pPr>
            <a:r>
              <a:rPr lang="uk-UA"/>
              <a:t>Програма реформування енергозабезпечення бюджетних установ ОТГ</a:t>
            </a:r>
            <a:endParaRPr/>
          </a:p>
          <a:p>
            <a:pPr indent="-230188" lvl="0" marL="230188" rtl="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Noto Sans Symbols"/>
              <a:buChar char="❖"/>
            </a:pPr>
            <a:r>
              <a:rPr lang="uk-UA"/>
              <a:t>Механізми підтримки з бюджету ОТГ заходів з енергоефективності і розвитку місцевих енергетичних ресурсів</a:t>
            </a:r>
            <a:endParaRPr/>
          </a:p>
          <a:p>
            <a:pPr indent="-230188" lvl="0" marL="230188" rtl="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Noto Sans Symbols"/>
              <a:buChar char="❖"/>
            </a:pPr>
            <a:r>
              <a:rPr lang="uk-UA"/>
              <a:t>Проектно-інвестиційний офіс ОТГ</a:t>
            </a:r>
            <a:endParaRPr/>
          </a:p>
          <a:p>
            <a:pPr indent="-128588" lvl="0" marL="230188" rtl="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Noto Sans Symbols"/>
              <a:buNone/>
            </a:pPr>
            <a:r>
              <a:t/>
            </a:r>
            <a:endParaRPr/>
          </a:p>
        </p:txBody>
      </p:sp>
      <p:sp>
        <p:nvSpPr>
          <p:cNvPr id="336" name="Google Shape;336;p42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/>
              <a:t>11/9/2020</a:t>
            </a:r>
            <a:endParaRPr/>
          </a:p>
        </p:txBody>
      </p:sp>
      <p:sp>
        <p:nvSpPr>
          <p:cNvPr id="337" name="Google Shape;337;p42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uk-UA"/>
              <a:t>FOOTER GOES HERE</a:t>
            </a:r>
            <a:endParaRPr/>
          </a:p>
        </p:txBody>
      </p:sp>
      <p:sp>
        <p:nvSpPr>
          <p:cNvPr id="338" name="Google Shape;338;p42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339" name="Google Shape;339;p42"/>
          <p:cNvSpPr txBox="1"/>
          <p:nvPr>
            <p:ph type="title"/>
          </p:nvPr>
        </p:nvSpPr>
        <p:spPr>
          <a:xfrm>
            <a:off x="686104" y="375146"/>
            <a:ext cx="7772400" cy="76944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</a:pPr>
            <a:r>
              <a:rPr lang="uk-UA"/>
              <a:t>3. Енергоресурсний потенціал</a:t>
            </a:r>
            <a:br>
              <a:rPr lang="uk-UA"/>
            </a:br>
            <a:r>
              <a:rPr i="1" lang="uk-UA" sz="2000"/>
              <a:t>3.1. Використання місцевих ресурсів (відходи с.г., біомаса)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43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/>
              <a:t>11/9/2020</a:t>
            </a:r>
            <a:endParaRPr/>
          </a:p>
        </p:txBody>
      </p:sp>
      <p:sp>
        <p:nvSpPr>
          <p:cNvPr id="345" name="Google Shape;345;p43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uk-UA"/>
              <a:t>FOOTER GOES HERE</a:t>
            </a:r>
            <a:endParaRPr/>
          </a:p>
        </p:txBody>
      </p:sp>
      <p:sp>
        <p:nvSpPr>
          <p:cNvPr id="346" name="Google Shape;346;p43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347" name="Google Shape;347;p43"/>
          <p:cNvSpPr txBox="1"/>
          <p:nvPr>
            <p:ph type="title"/>
          </p:nvPr>
        </p:nvSpPr>
        <p:spPr>
          <a:xfrm>
            <a:off x="686104" y="313590"/>
            <a:ext cx="7772400" cy="83099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</a:pPr>
            <a:r>
              <a:rPr i="1" lang="uk-UA" sz="2400"/>
              <a:t>3.1. Використання місцевих ресурсів (відходи с.г., біомаса)</a:t>
            </a:r>
            <a:endParaRPr/>
          </a:p>
        </p:txBody>
      </p:sp>
      <p:sp>
        <p:nvSpPr>
          <p:cNvPr id="348" name="Google Shape;348;p43"/>
          <p:cNvSpPr txBox="1"/>
          <p:nvPr>
            <p:ph idx="1" type="body"/>
          </p:nvPr>
        </p:nvSpPr>
        <p:spPr>
          <a:xfrm>
            <a:off x="685800" y="1296987"/>
            <a:ext cx="6312529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1850"/>
              <a:buNone/>
            </a:pPr>
            <a:r>
              <a:rPr b="1" lang="uk-UA" sz="1850">
                <a:solidFill>
                  <a:srgbClr val="00B050"/>
                </a:solidFill>
              </a:rPr>
              <a:t>ОТГ розвиває комунальні підприємства, 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rgbClr val="00B050"/>
              </a:buClr>
              <a:buSzPts val="1850"/>
              <a:buNone/>
            </a:pPr>
            <a:r>
              <a:rPr b="1" lang="uk-UA" sz="1850">
                <a:solidFill>
                  <a:srgbClr val="00B050"/>
                </a:solidFill>
              </a:rPr>
              <a:t>що здійснюють постачання енергоресурсів</a:t>
            </a:r>
            <a:endParaRPr/>
          </a:p>
          <a:p>
            <a:pPr indent="-230188" lvl="0" marL="230188" rtl="0" algn="l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480"/>
              <a:buFont typeface="Gill Sans"/>
              <a:buChar char="-"/>
            </a:pPr>
            <a:r>
              <a:rPr lang="uk-UA" sz="1480"/>
              <a:t>Координація роботи служб з облаштування територій 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480"/>
              <a:buNone/>
            </a:pPr>
            <a:r>
              <a:rPr lang="uk-UA" sz="1480"/>
              <a:t>(озеленення) і теплопостачальних підприємств</a:t>
            </a:r>
            <a:endParaRPr/>
          </a:p>
          <a:p>
            <a:pPr indent="-230188" lvl="0" marL="230188" rtl="0" algn="l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480"/>
              <a:buFont typeface="Gill Sans"/>
              <a:buChar char="-"/>
            </a:pPr>
            <a:r>
              <a:rPr lang="uk-UA" sz="1480"/>
              <a:t>Реалізація проектів приватно-публічного партнерства на об'єктах бюджетних установ (сонячні колектори на комунальних котельнях тощо)</a:t>
            </a:r>
            <a:endParaRPr/>
          </a:p>
          <a:p>
            <a:pPr indent="-230188" lvl="0" marL="230188" rtl="0" algn="l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480"/>
              <a:buFont typeface="Gill Sans"/>
              <a:buChar char="-"/>
            </a:pPr>
            <a:r>
              <a:rPr lang="uk-UA" sz="1480"/>
              <a:t>Оптимізація використання земельних ресурсів для потреб енергозабезпечення (енергетичні рослини, розміщення СЕС, ВЕС)</a:t>
            </a:r>
            <a:endParaRPr/>
          </a:p>
          <a:p>
            <a:pPr indent="-230188" lvl="0" marL="230188" rtl="0" algn="l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480"/>
              <a:buFont typeface="Gill Sans"/>
              <a:buChar char="-"/>
            </a:pPr>
            <a:r>
              <a:rPr lang="uk-UA" sz="1480"/>
              <a:t>Револьверний фонд для приватних домогосподарств або малого бізнесу на проекти з енергозбереження та перехід на місцеві енергоресурси </a:t>
            </a:r>
            <a:endParaRPr/>
          </a:p>
        </p:txBody>
      </p:sp>
      <p:pic>
        <p:nvPicPr>
          <p:cNvPr descr="Хто і чому обрізає дерева у тернопільських парках? | Про Те" id="349" name="Google Shape;349;p43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513560" y="874671"/>
            <a:ext cx="2302743" cy="16642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44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/>
              <a:t>11/9/2020</a:t>
            </a:r>
            <a:endParaRPr/>
          </a:p>
        </p:txBody>
      </p:sp>
      <p:sp>
        <p:nvSpPr>
          <p:cNvPr id="355" name="Google Shape;355;p44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uk-UA"/>
              <a:t>FOOTER GOES HERE</a:t>
            </a:r>
            <a:endParaRPr/>
          </a:p>
        </p:txBody>
      </p:sp>
      <p:sp>
        <p:nvSpPr>
          <p:cNvPr id="356" name="Google Shape;356;p44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357" name="Google Shape;357;p44"/>
          <p:cNvSpPr txBox="1"/>
          <p:nvPr>
            <p:ph type="title"/>
          </p:nvPr>
        </p:nvSpPr>
        <p:spPr>
          <a:xfrm>
            <a:off x="686104" y="414607"/>
            <a:ext cx="7772400" cy="40011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000"/>
              <a:buFont typeface="Gill Sans"/>
              <a:buNone/>
            </a:pPr>
            <a:r>
              <a:rPr b="1" i="1" lang="uk-UA" sz="2000"/>
              <a:t>3.2. Відновлювані джерела енергії (СЕС, ВЕС, інше)</a:t>
            </a:r>
            <a:endParaRPr/>
          </a:p>
        </p:txBody>
      </p:sp>
      <p:sp>
        <p:nvSpPr>
          <p:cNvPr id="358" name="Google Shape;358;p44"/>
          <p:cNvSpPr txBox="1"/>
          <p:nvPr>
            <p:ph idx="1" type="body"/>
          </p:nvPr>
        </p:nvSpPr>
        <p:spPr>
          <a:xfrm>
            <a:off x="686104" y="81471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000"/>
              <a:buNone/>
            </a:pPr>
            <a:r>
              <a:rPr b="1" lang="uk-UA" sz="2000">
                <a:solidFill>
                  <a:srgbClr val="C00000"/>
                </a:solidFill>
              </a:rPr>
              <a:t>Проектно-інвестиційний офіс ОТГ</a:t>
            </a:r>
            <a:endParaRPr/>
          </a:p>
        </p:txBody>
      </p:sp>
      <p:pic>
        <p:nvPicPr>
          <p:cNvPr id="359" name="Google Shape;359;p44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952175" y="1194854"/>
            <a:ext cx="3219779" cy="1320935"/>
          </a:xfrm>
          <a:prstGeom prst="rect">
            <a:avLst/>
          </a:prstGeom>
          <a:noFill/>
          <a:ln>
            <a:noFill/>
          </a:ln>
        </p:spPr>
      </p:pic>
      <p:sp>
        <p:nvSpPr>
          <p:cNvPr id="360" name="Google Shape;360;p44"/>
          <p:cNvSpPr txBox="1"/>
          <p:nvPr/>
        </p:nvSpPr>
        <p:spPr>
          <a:xfrm>
            <a:off x="568105" y="1208081"/>
            <a:ext cx="3714184" cy="34163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ill Sans"/>
              <a:buChar char="-"/>
            </a:pPr>
            <a:r>
              <a:rPr lang="uk-UA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Проектні пропозиції під потреби ОТГ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ill Sans"/>
              <a:buChar char="-"/>
            </a:pPr>
            <a:r>
              <a:rPr lang="uk-UA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Співпраця з потенційними донорами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ill Sans"/>
              <a:buChar char="-"/>
            </a:pPr>
            <a:r>
              <a:rPr lang="uk-UA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Інвестиційні пропозиції для приватного бізнесу (земля, податки, робочі місця)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ill Sans"/>
              <a:buChar char="-"/>
            </a:pPr>
            <a:r>
              <a:rPr lang="uk-UA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Координація роботи з органами влади ОТГ за принципом «єдиного вікна»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ill Sans"/>
              <a:buChar char="-"/>
            </a:pPr>
            <a:r>
              <a:rPr lang="uk-UA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Стимулювання створення енергетичних кооперативів</a:t>
            </a:r>
            <a:endParaRPr/>
          </a:p>
        </p:txBody>
      </p:sp>
      <p:pic>
        <p:nvPicPr>
          <p:cNvPr id="361" name="Google Shape;361;p44">
            <a:hlinkClick r:id="rId5"/>
          </p:cNvPr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314454" y="2863650"/>
            <a:ext cx="2857500" cy="16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45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/>
              <a:t>11/9/2020</a:t>
            </a:r>
            <a:endParaRPr/>
          </a:p>
        </p:txBody>
      </p:sp>
      <p:sp>
        <p:nvSpPr>
          <p:cNvPr id="367" name="Google Shape;367;p45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uk-UA"/>
              <a:t>FOOTER GOES HERE</a:t>
            </a:r>
            <a:endParaRPr/>
          </a:p>
        </p:txBody>
      </p:sp>
      <p:sp>
        <p:nvSpPr>
          <p:cNvPr id="368" name="Google Shape;368;p45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369" name="Google Shape;369;p45"/>
          <p:cNvSpPr txBox="1"/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</a:pPr>
            <a:r>
              <a:rPr b="1" lang="uk-UA"/>
              <a:t>Коротка інструкція-висновок</a:t>
            </a:r>
            <a:endParaRPr/>
          </a:p>
        </p:txBody>
      </p:sp>
      <p:sp>
        <p:nvSpPr>
          <p:cNvPr id="370" name="Google Shape;370;p45"/>
          <p:cNvSpPr txBox="1"/>
          <p:nvPr>
            <p:ph idx="1" type="body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480"/>
              <a:buAutoNum type="arabicPeriod"/>
            </a:pPr>
            <a:r>
              <a:rPr b="1" lang="uk-UA" sz="1480"/>
              <a:t>Енергоресурсний потенціал ОТГ </a:t>
            </a:r>
            <a:r>
              <a:rPr lang="uk-UA" sz="1480"/>
              <a:t>– це комбінація енергоефективних заходів і розвитку використання місцевих енергоресурсів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480"/>
              <a:buAutoNum type="arabicPeriod"/>
            </a:pPr>
            <a:r>
              <a:rPr b="1" lang="uk-UA" sz="1480"/>
              <a:t>Передумови</a:t>
            </a:r>
            <a:r>
              <a:rPr lang="uk-UA" sz="1480"/>
              <a:t>: енергетичний моніторинг, енергетичний менеджмент, стратегія розвитку ОТГ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480"/>
              <a:buAutoNum type="arabicPeriod"/>
            </a:pPr>
            <a:r>
              <a:rPr b="1" lang="uk-UA" sz="1480"/>
              <a:t>Моделювання енергетичних потреб ОТГ</a:t>
            </a:r>
            <a:r>
              <a:rPr lang="uk-UA" sz="1480"/>
              <a:t>, рентабельності кожного з енергоресурсів, включаючи баланс видатків і доходів для місцевого бюджету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480"/>
              <a:buAutoNum type="arabicPeriod"/>
            </a:pPr>
            <a:r>
              <a:rPr b="1" lang="uk-UA" sz="1480"/>
              <a:t>Оптимізація роботи комунальних підприємств ОТГ</a:t>
            </a:r>
            <a:r>
              <a:rPr lang="uk-UA" sz="1480"/>
              <a:t>, використання доступних відходів с.г., біомаси, тощо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480"/>
              <a:buAutoNum type="arabicPeriod"/>
            </a:pPr>
            <a:r>
              <a:rPr lang="uk-UA" sz="1480"/>
              <a:t>Створення умов для </a:t>
            </a:r>
            <a:r>
              <a:rPr b="1" lang="uk-UA" sz="1480"/>
              <a:t>приваблення приватного бізнесу </a:t>
            </a:r>
            <a:r>
              <a:rPr lang="uk-UA" sz="1480"/>
              <a:t>(публічно-приватне партнерство, підготовка площ та умов під розміщення СЕС, ВЕС тощо)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480"/>
              <a:buAutoNum type="arabicPeriod"/>
            </a:pPr>
            <a:r>
              <a:rPr b="1" lang="uk-UA" sz="1480"/>
              <a:t>Співпраця із потенційними донорами </a:t>
            </a:r>
            <a:r>
              <a:rPr lang="uk-UA" sz="1480"/>
              <a:t>(міжнародними фінансовими інституціями, державними програмами підтримки, благодійними організаціями, громадським сектором) через проектно-інвестиційний офіс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46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/>
              <a:t>11/9/2020</a:t>
            </a:r>
            <a:endParaRPr/>
          </a:p>
        </p:txBody>
      </p:sp>
      <p:sp>
        <p:nvSpPr>
          <p:cNvPr id="376" name="Google Shape;376;p46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uk-UA"/>
              <a:t>FOOTER GOES HERE</a:t>
            </a:r>
            <a:endParaRPr/>
          </a:p>
        </p:txBody>
      </p:sp>
      <p:sp>
        <p:nvSpPr>
          <p:cNvPr id="377" name="Google Shape;377;p46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378" name="Google Shape;378;p46"/>
          <p:cNvSpPr txBox="1"/>
          <p:nvPr>
            <p:ph type="ctrTitle"/>
          </p:nvPr>
        </p:nvSpPr>
        <p:spPr>
          <a:xfrm>
            <a:off x="1319988" y="3553503"/>
            <a:ext cx="7636429" cy="12001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60"/>
              <a:buFont typeface="Arial"/>
              <a:buNone/>
            </a:pPr>
            <a:r>
              <a:rPr lang="uk-UA" sz="2160">
                <a:latin typeface="Arial"/>
                <a:ea typeface="Arial"/>
                <a:cs typeface="Arial"/>
                <a:sym typeface="Arial"/>
              </a:rPr>
              <a:t>Даний проєкт став можливим завдяки підтримці американського народу через Агентство США з міжнародного розвитку (USAID). Експертний центр з питань безпеки - Україна несе повну відповідальність за викладений зміст, він не обов`язково відображає позицію USAID або Уряду Сполучених Штатів.</a:t>
            </a:r>
            <a:br>
              <a:rPr lang="uk-UA" sz="2160">
                <a:latin typeface="Arial"/>
                <a:ea typeface="Arial"/>
                <a:cs typeface="Arial"/>
                <a:sym typeface="Arial"/>
              </a:rPr>
            </a:br>
            <a:endParaRPr sz="216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79" name="Google Shape;379;p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99010" y="568558"/>
            <a:ext cx="1062375" cy="50033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text&#10;&#10;Description automatically generated" id="380" name="Google Shape;380;p4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86000" y="568558"/>
            <a:ext cx="838200" cy="4798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4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/>
              <a:t>11/9/2020</a:t>
            </a:r>
            <a:endParaRPr/>
          </a:p>
        </p:txBody>
      </p:sp>
      <p:sp>
        <p:nvSpPr>
          <p:cNvPr id="256" name="Google Shape;256;p34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257" name="Google Shape;257;p34"/>
          <p:cNvSpPr txBox="1"/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</a:pPr>
            <a:r>
              <a:rPr lang="uk-UA"/>
              <a:t>Зміст</a:t>
            </a:r>
            <a:endParaRPr/>
          </a:p>
        </p:txBody>
      </p:sp>
      <p:sp>
        <p:nvSpPr>
          <p:cNvPr id="258" name="Google Shape;258;p34"/>
          <p:cNvSpPr txBox="1"/>
          <p:nvPr>
            <p:ph idx="1" type="body"/>
          </p:nvPr>
        </p:nvSpPr>
        <p:spPr>
          <a:xfrm>
            <a:off x="685800" y="1296987"/>
            <a:ext cx="7772400" cy="3102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360"/>
              <a:buAutoNum type="arabicPeriod"/>
            </a:pPr>
            <a:r>
              <a:rPr b="1" lang="uk-UA" sz="1360"/>
              <a:t>Оцінка поточного енергоспоживання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360"/>
              <a:buNone/>
            </a:pPr>
            <a:r>
              <a:rPr i="1" lang="uk-UA" sz="1360"/>
              <a:t>1.1. Які енергетичні ресурси використовує ОТГ?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360"/>
              <a:buNone/>
            </a:pPr>
            <a:r>
              <a:rPr i="1" lang="uk-UA" sz="1360"/>
              <a:t>1.2. Які енергетичні ресурси мають місцеве походження?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360"/>
              <a:buNone/>
            </a:pPr>
            <a:r>
              <a:rPr b="1" lang="uk-UA" sz="1360"/>
              <a:t>2. Енергоспоживання і потенціал енергозбереження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360"/>
              <a:buNone/>
            </a:pPr>
            <a:r>
              <a:rPr i="1" lang="uk-UA" sz="1360"/>
              <a:t>2.1. Витрати на енергозабезпечення громадських будівель та інфраструктури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360"/>
              <a:buNone/>
            </a:pPr>
            <a:r>
              <a:rPr i="1" lang="uk-UA" sz="1360"/>
              <a:t>2.2. Витрати на енергозабезпечення домогосподарств і бізнесу в ОТГ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360"/>
              <a:buNone/>
            </a:pPr>
            <a:r>
              <a:rPr i="1" lang="uk-UA" sz="1360"/>
              <a:t>2.3. Шляхи економії та зниження енергоспоживання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360"/>
              <a:buNone/>
            </a:pPr>
            <a:r>
              <a:rPr lang="uk-UA" sz="1360"/>
              <a:t>3. Енергоресурсний потенціал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360"/>
              <a:buNone/>
            </a:pPr>
            <a:r>
              <a:rPr lang="uk-UA" sz="1360"/>
              <a:t>3.1. Використання місцевих ресурсів (відходи с.г., біомаса)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360"/>
              <a:buNone/>
            </a:pPr>
            <a:r>
              <a:rPr lang="uk-UA" sz="1360"/>
              <a:t>3.2. Відновлювані джерела енергії (СЕС, ВЕС, інше)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360"/>
              <a:buNone/>
            </a:pPr>
            <a:r>
              <a:rPr lang="uk-UA" sz="1360"/>
              <a:t>Підсумки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35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/>
              <a:t>11/9/2020</a:t>
            </a:r>
            <a:endParaRPr/>
          </a:p>
        </p:txBody>
      </p:sp>
      <p:sp>
        <p:nvSpPr>
          <p:cNvPr id="264" name="Google Shape;264;p35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uk-UA"/>
              <a:t>FOOTER GOES HERE</a:t>
            </a:r>
            <a:endParaRPr/>
          </a:p>
        </p:txBody>
      </p:sp>
      <p:sp>
        <p:nvSpPr>
          <p:cNvPr id="265" name="Google Shape;265;p35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266" name="Google Shape;266;p35"/>
          <p:cNvSpPr txBox="1"/>
          <p:nvPr>
            <p:ph type="title"/>
          </p:nvPr>
        </p:nvSpPr>
        <p:spPr>
          <a:xfrm>
            <a:off x="686104" y="375146"/>
            <a:ext cx="7772400" cy="76944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</a:pPr>
            <a:r>
              <a:rPr lang="uk-UA"/>
              <a:t>1. Оцінка поточного енергоспоживання</a:t>
            </a:r>
            <a:br>
              <a:rPr lang="uk-UA"/>
            </a:br>
            <a:r>
              <a:rPr i="1" lang="uk-UA" sz="2000"/>
              <a:t>1.1. Які енергетичні ресурси використовує ОТГ</a:t>
            </a:r>
            <a:endParaRPr i="1" sz="2000"/>
          </a:p>
        </p:txBody>
      </p:sp>
      <p:pic>
        <p:nvPicPr>
          <p:cNvPr descr="Ігровий набір Аптечні ваги купити в Києві, Україні — найкраща ціна,  оригінальна продукція, великий асортимент, швидка доставка | MaMaluk" id="267" name="Google Shape;267;p35">
            <a:hlinkClick r:id="rId3"/>
          </p:cNvPr>
          <p:cNvPicPr preferRelativeResize="0"/>
          <p:nvPr>
            <p:ph idx="1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505200" y="1705318"/>
            <a:ext cx="2133600" cy="213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p35"/>
          <p:cNvSpPr txBox="1"/>
          <p:nvPr/>
        </p:nvSpPr>
        <p:spPr>
          <a:xfrm>
            <a:off x="905347" y="1892174"/>
            <a:ext cx="1744388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uk-UA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Природний газ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Електроенергія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Вугілля</a:t>
            </a:r>
            <a:endParaRPr/>
          </a:p>
        </p:txBody>
      </p:sp>
      <p:sp>
        <p:nvSpPr>
          <p:cNvPr id="269" name="Google Shape;269;p35"/>
          <p:cNvSpPr txBox="1"/>
          <p:nvPr/>
        </p:nvSpPr>
        <p:spPr>
          <a:xfrm>
            <a:off x="6019800" y="1144587"/>
            <a:ext cx="2572435" cy="31393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Дрова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Пелети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Тверді побутові відходи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СЕС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ВЕС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Термальна енергія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36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/>
              <a:t>11/9/2020</a:t>
            </a:r>
            <a:endParaRPr/>
          </a:p>
        </p:txBody>
      </p:sp>
      <p:sp>
        <p:nvSpPr>
          <p:cNvPr id="275" name="Google Shape;275;p36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uk-UA"/>
              <a:t>FOOTER GOES HERE</a:t>
            </a:r>
            <a:endParaRPr/>
          </a:p>
        </p:txBody>
      </p:sp>
      <p:sp>
        <p:nvSpPr>
          <p:cNvPr id="276" name="Google Shape;276;p36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277" name="Google Shape;277;p36"/>
          <p:cNvSpPr txBox="1"/>
          <p:nvPr>
            <p:ph type="title"/>
          </p:nvPr>
        </p:nvSpPr>
        <p:spPr>
          <a:xfrm>
            <a:off x="686104" y="375146"/>
            <a:ext cx="8014276" cy="76944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</a:pPr>
            <a:r>
              <a:rPr lang="uk-UA"/>
              <a:t>1. Оцінка поточного енергоспоживання</a:t>
            </a:r>
            <a:br>
              <a:rPr lang="uk-UA"/>
            </a:br>
            <a:r>
              <a:rPr i="1" lang="uk-UA" sz="2000"/>
              <a:t>1.2. Які енергетичні ресурси мають місцеве походження?</a:t>
            </a:r>
            <a:endParaRPr sz="2000"/>
          </a:p>
        </p:txBody>
      </p:sp>
      <p:sp>
        <p:nvSpPr>
          <p:cNvPr id="278" name="Google Shape;278;p36"/>
          <p:cNvSpPr txBox="1"/>
          <p:nvPr>
            <p:ph idx="1" type="body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30188" lvl="0" marL="23018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•"/>
            </a:pPr>
            <a:r>
              <a:rPr lang="uk-UA"/>
              <a:t>Опитування: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None/>
            </a:pPr>
            <a:r>
              <a:rPr lang="uk-UA"/>
              <a:t>А) Складіть рейтинг споживання видів енергоресурсів за обсягами (м3, тони, кВт-год)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None/>
            </a:pPr>
            <a:r>
              <a:rPr lang="uk-UA"/>
              <a:t>Б) Складіть рейтинг споживання за сукупними витратами з бюджету ОТГ</a:t>
            </a:r>
            <a:endParaRPr/>
          </a:p>
        </p:txBody>
      </p:sp>
      <p:pic>
        <p:nvPicPr>
          <p:cNvPr id="279" name="Google Shape;279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28923" y="2397787"/>
            <a:ext cx="2925182" cy="2299582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p3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19200" y="2397787"/>
            <a:ext cx="2576323" cy="22732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37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/>
              <a:t>11/9/2020</a:t>
            </a:r>
            <a:endParaRPr/>
          </a:p>
        </p:txBody>
      </p:sp>
      <p:sp>
        <p:nvSpPr>
          <p:cNvPr id="286" name="Google Shape;286;p37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uk-UA"/>
              <a:t>FOOTER GOES HERE</a:t>
            </a:r>
            <a:endParaRPr/>
          </a:p>
        </p:txBody>
      </p:sp>
      <p:sp>
        <p:nvSpPr>
          <p:cNvPr id="287" name="Google Shape;287;p37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288" name="Google Shape;288;p37"/>
          <p:cNvSpPr txBox="1"/>
          <p:nvPr>
            <p:ph idx="1" type="body"/>
          </p:nvPr>
        </p:nvSpPr>
        <p:spPr>
          <a:xfrm>
            <a:off x="685799" y="1296987"/>
            <a:ext cx="8105115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None/>
            </a:pPr>
            <a:r>
              <a:rPr b="1" lang="uk-UA" sz="2000"/>
              <a:t>Місцеві види палива: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B050"/>
              </a:buClr>
              <a:buSzPts val="2000"/>
              <a:buNone/>
            </a:pPr>
            <a:r>
              <a:rPr b="1" lang="uk-UA" sz="2000" u="sng">
                <a:solidFill>
                  <a:srgbClr val="00B050"/>
                </a:solidFill>
              </a:rPr>
              <a:t>Переваги:		</a:t>
            </a:r>
            <a:r>
              <a:rPr b="1" lang="uk-UA"/>
              <a:t>							</a:t>
            </a:r>
            <a:r>
              <a:rPr b="1" lang="uk-UA" sz="2000" u="sng">
                <a:solidFill>
                  <a:srgbClr val="7030A0"/>
                </a:solidFill>
              </a:rPr>
              <a:t>Недоліки:</a:t>
            </a:r>
            <a:endParaRPr/>
          </a:p>
          <a:p>
            <a:pPr indent="-230188" lvl="0" marL="230188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Gill Sans"/>
              <a:buChar char="-"/>
            </a:pPr>
            <a:r>
              <a:rPr b="1" lang="uk-UA"/>
              <a:t>доступні за ціною						- потребують переобладнання котелень</a:t>
            </a:r>
            <a:endParaRPr/>
          </a:p>
          <a:p>
            <a:pPr indent="-230188" lvl="0" marL="230188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Gill Sans"/>
              <a:buChar char="-"/>
            </a:pPr>
            <a:r>
              <a:rPr b="1" lang="uk-UA"/>
              <a:t>відновлюються						- місць складування</a:t>
            </a:r>
            <a:endParaRPr/>
          </a:p>
          <a:p>
            <a:pPr indent="-230188" lvl="0" marL="230188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Gill Sans"/>
              <a:buChar char="-"/>
            </a:pPr>
            <a:r>
              <a:rPr b="1" lang="uk-UA"/>
              <a:t>робочі місця							- викиди СО2, задимленість</a:t>
            </a:r>
            <a:endParaRPr/>
          </a:p>
          <a:p>
            <a:pPr indent="-230188" lvl="0" marL="230188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Gill Sans"/>
              <a:buChar char="-"/>
            </a:pPr>
            <a:r>
              <a:rPr b="1" lang="uk-UA"/>
              <a:t>податки в місцевий бюджет			- …</a:t>
            </a:r>
            <a:endParaRPr/>
          </a:p>
          <a:p>
            <a:pPr indent="-230188" lvl="0" marL="230188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Gill Sans"/>
              <a:buChar char="-"/>
            </a:pPr>
            <a:r>
              <a:rPr b="1" lang="uk-UA"/>
              <a:t>економічний розвиток</a:t>
            </a:r>
            <a:endParaRPr/>
          </a:p>
          <a:p>
            <a:pPr indent="-230188" lvl="0" marL="230188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Gill Sans"/>
              <a:buChar char="-"/>
            </a:pPr>
            <a:r>
              <a:rPr b="1" lang="uk-UA"/>
              <a:t>скорочення субвенцій</a:t>
            </a:r>
            <a:endParaRPr/>
          </a:p>
          <a:p>
            <a:pPr indent="-230188" lvl="0" marL="230188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Gill Sans"/>
              <a:buChar char="-"/>
            </a:pPr>
            <a:r>
              <a:rPr b="1" lang="uk-UA"/>
              <a:t>…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None/>
            </a:pPr>
            <a:r>
              <a:t/>
            </a:r>
            <a:endParaRPr b="1"/>
          </a:p>
        </p:txBody>
      </p:sp>
      <p:sp>
        <p:nvSpPr>
          <p:cNvPr id="289" name="Google Shape;289;p37"/>
          <p:cNvSpPr txBox="1"/>
          <p:nvPr>
            <p:ph type="title"/>
          </p:nvPr>
        </p:nvSpPr>
        <p:spPr>
          <a:xfrm>
            <a:off x="685799" y="375147"/>
            <a:ext cx="7969313" cy="76944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</a:pPr>
            <a:r>
              <a:rPr lang="uk-UA"/>
              <a:t>1. Оцінка поточного енергоспоживання</a:t>
            </a:r>
            <a:br>
              <a:rPr lang="uk-UA"/>
            </a:br>
            <a:r>
              <a:rPr i="1" lang="uk-UA" sz="2000"/>
              <a:t>1.2. Які енергетичні ресурси мають місцеве походження?</a:t>
            </a:r>
            <a:endParaRPr sz="2000"/>
          </a:p>
        </p:txBody>
      </p:sp>
      <p:pic>
        <p:nvPicPr>
          <p:cNvPr id="290" name="Google Shape;290;p37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548958" y="3446019"/>
            <a:ext cx="1867230" cy="13986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38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/>
              <a:t>11/9/2020</a:t>
            </a:r>
            <a:endParaRPr/>
          </a:p>
        </p:txBody>
      </p:sp>
      <p:sp>
        <p:nvSpPr>
          <p:cNvPr id="296" name="Google Shape;296;p38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uk-UA"/>
              <a:t>FOOTER GOES HERE</a:t>
            </a:r>
            <a:endParaRPr/>
          </a:p>
        </p:txBody>
      </p:sp>
      <p:sp>
        <p:nvSpPr>
          <p:cNvPr id="297" name="Google Shape;297;p38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298" name="Google Shape;298;p38"/>
          <p:cNvSpPr txBox="1"/>
          <p:nvPr>
            <p:ph idx="1" type="body"/>
          </p:nvPr>
        </p:nvSpPr>
        <p:spPr>
          <a:xfrm>
            <a:off x="885281" y="61085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None/>
            </a:pPr>
            <a:r>
              <a:rPr b="1" lang="uk-UA" sz="2800">
                <a:solidFill>
                  <a:srgbClr val="FF0000"/>
                </a:solidFill>
              </a:rPr>
              <a:t>Лише поєднання енергоефективних заходів із переходом на місцеві види енергоресурсів забезпечить найкращий економічний ефект для ОТГ</a:t>
            </a:r>
            <a:endParaRPr/>
          </a:p>
        </p:txBody>
      </p:sp>
      <p:pic>
        <p:nvPicPr>
          <p:cNvPr id="299" name="Google Shape;299;p38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43037" y="2329232"/>
            <a:ext cx="2085975" cy="2190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0" name="Google Shape;300;p38">
            <a:hlinkClick r:id="rId5"/>
          </p:cNvPr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269776" y="2329231"/>
            <a:ext cx="3067049" cy="2190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39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/>
              <a:t>11/9/2020</a:t>
            </a:r>
            <a:endParaRPr/>
          </a:p>
        </p:txBody>
      </p:sp>
      <p:sp>
        <p:nvSpPr>
          <p:cNvPr id="306" name="Google Shape;306;p39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uk-UA"/>
              <a:t>FOOTER GOES HERE</a:t>
            </a:r>
            <a:endParaRPr/>
          </a:p>
        </p:txBody>
      </p:sp>
      <p:sp>
        <p:nvSpPr>
          <p:cNvPr id="307" name="Google Shape;307;p39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308" name="Google Shape;308;p39"/>
          <p:cNvSpPr txBox="1"/>
          <p:nvPr>
            <p:ph type="title"/>
          </p:nvPr>
        </p:nvSpPr>
        <p:spPr>
          <a:xfrm>
            <a:off x="685800" y="263615"/>
            <a:ext cx="7772400" cy="107721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</a:pPr>
            <a:r>
              <a:rPr lang="uk-UA"/>
              <a:t>2. Енергоспоживання і потенціал енергозбереження</a:t>
            </a:r>
            <a:br>
              <a:rPr lang="uk-UA"/>
            </a:br>
            <a:r>
              <a:rPr i="1" lang="uk-UA" sz="2000"/>
              <a:t>2.1. Витрати на енергозабезпечення громадських будівель та інфраструктури</a:t>
            </a:r>
            <a:endParaRPr sz="2000"/>
          </a:p>
        </p:txBody>
      </p:sp>
      <p:sp>
        <p:nvSpPr>
          <p:cNvPr id="309" name="Google Shape;309;p39"/>
          <p:cNvSpPr txBox="1"/>
          <p:nvPr>
            <p:ph idx="1" type="body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None/>
            </a:pPr>
            <a:r>
              <a:rPr lang="uk-UA"/>
              <a:t>Запитання: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None/>
            </a:pPr>
            <a:r>
              <a:rPr lang="uk-UA"/>
              <a:t>1. Скільки ОТГ витрачає коштів на оплату енергоресурсів, спожитих об'єктами інфраструктури та громадськими будівлями?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None/>
            </a:pPr>
            <a:r>
              <a:rPr lang="uk-UA"/>
              <a:t>2. Скільки податків повертається у бюджет ОТГ завдяки роботі місцевих підприємств, задіяних у постачанні енергоресурсів?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None/>
            </a:pPr>
            <a:r>
              <a:rPr lang="uk-UA"/>
              <a:t>3. Як вплинули заходи з енергозбереження на витрати ОТГ з оплати енергоресурсів?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40"/>
          <p:cNvSpPr txBox="1"/>
          <p:nvPr>
            <p:ph idx="1" type="body"/>
          </p:nvPr>
        </p:nvSpPr>
        <p:spPr>
          <a:xfrm>
            <a:off x="686104" y="1296987"/>
            <a:ext cx="3809696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30188" lvl="0" marL="230188" rtl="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</a:pPr>
            <a:r>
              <a:rPr lang="uk-UA"/>
              <a:t>Кому платить бізнес і домогосподарства за енергоресурси?</a:t>
            </a:r>
            <a:endParaRPr/>
          </a:p>
          <a:p>
            <a:pPr indent="-230188" lvl="0" marL="230188" rtl="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</a:pPr>
            <a:r>
              <a:rPr lang="uk-UA"/>
              <a:t>Який попит на місцеві енергоресурси?</a:t>
            </a:r>
            <a:endParaRPr/>
          </a:p>
          <a:p>
            <a:pPr indent="-230188" lvl="0" marL="230188" rtl="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</a:pPr>
            <a:r>
              <a:rPr lang="uk-UA"/>
              <a:t>Динаміка використання послуг місцевих комунальних підприємств енергопостачання?</a:t>
            </a:r>
            <a:endParaRPr/>
          </a:p>
          <a:p>
            <a:pPr indent="-230188" lvl="0" marL="230188" rtl="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</a:pPr>
            <a:r>
              <a:rPr lang="uk-UA"/>
              <a:t>Програми допомоги для бізнесу і домогосподарств із бюджету ОТГ, державного бюджету?</a:t>
            </a:r>
            <a:endParaRPr/>
          </a:p>
        </p:txBody>
      </p:sp>
      <p:pic>
        <p:nvPicPr>
          <p:cNvPr descr="Пояснювальна записка до проекту закону України №7234 от 24.10.2017, Про  внесення змін до Прикінцевих та перехідних положень Бюджетного кодексу  України щодо забезпечення гарантованого фінансування масштабної  енергомодернізації" id="315" name="Google Shape;315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48200" y="1820362"/>
            <a:ext cx="3810304" cy="2153650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sp>
        <p:nvSpPr>
          <p:cNvPr id="316" name="Google Shape;316;p40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/>
              <a:t>11/9/2020</a:t>
            </a:r>
            <a:endParaRPr/>
          </a:p>
        </p:txBody>
      </p:sp>
      <p:sp>
        <p:nvSpPr>
          <p:cNvPr id="317" name="Google Shape;317;p40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uk-UA"/>
              <a:t>FOOTER GOES HERE</a:t>
            </a:r>
            <a:endParaRPr/>
          </a:p>
        </p:txBody>
      </p:sp>
      <p:sp>
        <p:nvSpPr>
          <p:cNvPr id="318" name="Google Shape;318;p40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319" name="Google Shape;319;p40"/>
          <p:cNvSpPr txBox="1"/>
          <p:nvPr>
            <p:ph type="title"/>
          </p:nvPr>
        </p:nvSpPr>
        <p:spPr>
          <a:xfrm>
            <a:off x="686104" y="679217"/>
            <a:ext cx="8059544" cy="46537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000"/>
              <a:buFont typeface="Gill Sans"/>
              <a:buNone/>
            </a:pPr>
            <a:r>
              <a:rPr i="1" lang="uk-UA" sz="2000">
                <a:solidFill>
                  <a:srgbClr val="0067B9"/>
                </a:solidFill>
              </a:rPr>
              <a:t>2.2. Витрати на енергозабезпечення домогосподарств і бізнесу в ОТГ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41"/>
          <p:cNvSpPr txBox="1"/>
          <p:nvPr>
            <p:ph idx="1" type="body"/>
          </p:nvPr>
        </p:nvSpPr>
        <p:spPr>
          <a:xfrm>
            <a:off x="686104" y="1296987"/>
            <a:ext cx="3809696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30188" lvl="0" marL="230188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</a:pPr>
            <a:r>
              <a:rPr lang="uk-UA"/>
              <a:t>Посада енергоменеджера?</a:t>
            </a:r>
            <a:endParaRPr/>
          </a:p>
          <a:p>
            <a:pPr indent="-230188" lvl="0" marL="230188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</a:pPr>
            <a:r>
              <a:rPr lang="uk-UA"/>
              <a:t>Регулярний енергетичний моніторинг?</a:t>
            </a:r>
            <a:endParaRPr/>
          </a:p>
          <a:p>
            <a:pPr indent="-230188" lvl="0" marL="230188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</a:pPr>
            <a:r>
              <a:rPr lang="uk-UA"/>
              <a:t>Використання автоматичного обліку споживання, спеціалізованих програмних продуктів?</a:t>
            </a:r>
            <a:endParaRPr/>
          </a:p>
          <a:p>
            <a:pPr indent="-230188" lvl="0" marL="230188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</a:pPr>
            <a:r>
              <a:rPr lang="uk-UA"/>
              <a:t>Просвітницька робота з працівниками бюджетних установ і населенням ОТГ?</a:t>
            </a:r>
            <a:endParaRPr/>
          </a:p>
          <a:p>
            <a:pPr indent="-230188" lvl="0" marL="230188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</a:pPr>
            <a:r>
              <a:rPr lang="uk-UA"/>
              <a:t>Енергетичний аудит?</a:t>
            </a:r>
            <a:endParaRPr/>
          </a:p>
          <a:p>
            <a:pPr indent="-230188" lvl="0" marL="230188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</a:pPr>
            <a:r>
              <a:rPr lang="uk-UA"/>
              <a:t>«Угода мерів»?</a:t>
            </a:r>
            <a:endParaRPr/>
          </a:p>
          <a:p>
            <a:pPr indent="-230188" lvl="0" marL="230188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</a:pPr>
            <a:r>
              <a:rPr lang="uk-UA"/>
              <a:t>Проектний офіс для залучення зовнішнього фінансування?</a:t>
            </a:r>
            <a:endParaRPr/>
          </a:p>
        </p:txBody>
      </p:sp>
      <p:sp>
        <p:nvSpPr>
          <p:cNvPr id="325" name="Google Shape;325;p41"/>
          <p:cNvSpPr txBox="1"/>
          <p:nvPr>
            <p:ph idx="2" type="body"/>
          </p:nvPr>
        </p:nvSpPr>
        <p:spPr>
          <a:xfrm>
            <a:off x="4648200" y="1296987"/>
            <a:ext cx="3810304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30188" lvl="0" marL="230188" rtl="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Noto Sans Symbols"/>
              <a:buChar char="✔"/>
            </a:pPr>
            <a:r>
              <a:rPr lang="uk-UA"/>
              <a:t>Виявлення невиправданих витрат енергоресурсів</a:t>
            </a:r>
            <a:endParaRPr/>
          </a:p>
          <a:p>
            <a:pPr indent="-230188" lvl="0" marL="230188" rtl="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Noto Sans Symbols"/>
              <a:buChar char="✔"/>
            </a:pPr>
            <a:r>
              <a:rPr lang="uk-UA"/>
              <a:t>Планування енергозабезпечення, оцінка економічного і соціального впливу</a:t>
            </a:r>
            <a:endParaRPr/>
          </a:p>
          <a:p>
            <a:pPr indent="-230188" lvl="0" marL="230188" rtl="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Noto Sans Symbols"/>
              <a:buChar char="✔"/>
            </a:pPr>
            <a:r>
              <a:rPr lang="uk-UA"/>
              <a:t>Підготовка стратегії управління енергоспоживанням на засадах сталого розвитку ОТГ</a:t>
            </a:r>
            <a:endParaRPr/>
          </a:p>
          <a:p>
            <a:pPr indent="-230188" lvl="0" marL="230188" rtl="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Noto Sans Symbols"/>
              <a:buChar char="✔"/>
            </a:pPr>
            <a:r>
              <a:rPr lang="uk-UA"/>
              <a:t>Обмін досвідом, співпраця з бізнесом і громадськими активістами</a:t>
            </a:r>
            <a:endParaRPr/>
          </a:p>
        </p:txBody>
      </p:sp>
      <p:sp>
        <p:nvSpPr>
          <p:cNvPr id="326" name="Google Shape;326;p41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/>
              <a:t>11/9/2020</a:t>
            </a:r>
            <a:endParaRPr/>
          </a:p>
        </p:txBody>
      </p:sp>
      <p:sp>
        <p:nvSpPr>
          <p:cNvPr id="327" name="Google Shape;327;p41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uk-UA"/>
              <a:t>FOOTER GOES HERE</a:t>
            </a:r>
            <a:endParaRPr/>
          </a:p>
        </p:txBody>
      </p:sp>
      <p:sp>
        <p:nvSpPr>
          <p:cNvPr id="328" name="Google Shape;328;p41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sp>
        <p:nvSpPr>
          <p:cNvPr id="329" name="Google Shape;329;p41"/>
          <p:cNvSpPr txBox="1"/>
          <p:nvPr>
            <p:ph type="title"/>
          </p:nvPr>
        </p:nvSpPr>
        <p:spPr>
          <a:xfrm>
            <a:off x="686104" y="744477"/>
            <a:ext cx="7772400" cy="40011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000"/>
              <a:buFont typeface="Gill Sans"/>
              <a:buNone/>
            </a:pPr>
            <a:r>
              <a:rPr i="1" lang="uk-UA" sz="2000"/>
              <a:t>2.3. Шляхи економії та зниження енергоспоживання</a:t>
            </a:r>
            <a:endParaRPr sz="2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16.9-Template_12.7.2016">
  <a:themeElements>
    <a:clrScheme name="Custom 2">
      <a:dk1>
        <a:srgbClr val="000000"/>
      </a:dk1>
      <a:lt1>
        <a:srgbClr val="FFFFFF"/>
      </a:lt1>
      <a:dk2>
        <a:srgbClr val="002F6C"/>
      </a:dk2>
      <a:lt2>
        <a:srgbClr val="BA0C2F"/>
      </a:lt2>
      <a:accent1>
        <a:srgbClr val="002F6C"/>
      </a:accent1>
      <a:accent2>
        <a:srgbClr val="BA0C2F"/>
      </a:accent2>
      <a:accent3>
        <a:srgbClr val="6C6463"/>
      </a:accent3>
      <a:accent4>
        <a:srgbClr val="000000"/>
      </a:accent4>
      <a:accent5>
        <a:srgbClr val="CFCDC9"/>
      </a:accent5>
      <a:accent6>
        <a:srgbClr val="0067B9"/>
      </a:accent6>
      <a:hlink>
        <a:srgbClr val="6C6463"/>
      </a:hlink>
      <a:folHlink>
        <a:srgbClr val="CFCDC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